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Lst>
  <p:sldSz cy="9753600" cx="13004800"/>
  <p:notesSz cx="6858000" cy="9144000"/>
  <p:embeddedFontLst>
    <p:embeddedFont>
      <p:font typeface="Helvetica Neue"/>
      <p:regular r:id="rId62"/>
      <p:bold r:id="rId63"/>
      <p:italic r:id="rId64"/>
      <p:boldItalic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0" roundtripDataSignature="AMtx7mimFwW6J345aZUP+PRxiFEJ1TD1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0" Type="http://customschemas.google.com/relationships/presentationmetadata" Target="meta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HelveticaNeue-regular.fntdata"/><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8.xml"/><Relationship Id="rId66" Type="http://schemas.openxmlformats.org/officeDocument/2006/relationships/font" Target="fonts/HelveticaNeueLight-regular.fntdata"/><Relationship Id="rId21" Type="http://schemas.openxmlformats.org/officeDocument/2006/relationships/slide" Target="slides/slide17.xml"/><Relationship Id="rId65" Type="http://schemas.openxmlformats.org/officeDocument/2006/relationships/font" Target="fonts/HelveticaNeue-boldItalic.fntdata"/><Relationship Id="rId24" Type="http://schemas.openxmlformats.org/officeDocument/2006/relationships/slide" Target="slides/slide20.xml"/><Relationship Id="rId68" Type="http://schemas.openxmlformats.org/officeDocument/2006/relationships/font" Target="fonts/HelveticaNeueLight-italic.fntdata"/><Relationship Id="rId23" Type="http://schemas.openxmlformats.org/officeDocument/2006/relationships/slide" Target="slides/slide19.xml"/><Relationship Id="rId67" Type="http://schemas.openxmlformats.org/officeDocument/2006/relationships/font" Target="fonts/HelveticaNeueLight-bold.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HelveticaNeueLight-bold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200">
                <a:latin typeface="Trebuchet MS"/>
                <a:ea typeface="Trebuchet MS"/>
                <a:cs typeface="Trebuchet MS"/>
                <a:sym typeface="Trebuchet MS"/>
              </a:rPr>
              <a:t>http://help.arcgis.com/en/arcgisdesktop/10.0/help/00v2/GUID-3C127751-9E45-4B57-8EB4-C5F38A3A3E15-web.png</a:t>
            </a:r>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http://help.arcgis.com/en/arcgisdesktop/10.0/help/00v2/GUID-CEE860DC-036F-4DCC-8C98-9A639CE62EDB-web.png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200">
                <a:latin typeface="Trebuchet MS"/>
                <a:ea typeface="Trebuchet MS"/>
                <a:cs typeface="Trebuchet MS"/>
                <a:sym typeface="Trebuchet MS"/>
              </a:rPr>
              <a:t>Conformal – preserves shape and angles</a:t>
            </a:r>
            <a:endParaRPr/>
          </a:p>
          <a:p>
            <a:pPr indent="0" lvl="0" marL="0" rtl="0" algn="l">
              <a:lnSpc>
                <a:spcPct val="90000"/>
              </a:lnSpc>
              <a:spcBef>
                <a:spcPts val="400"/>
              </a:spcBef>
              <a:spcAft>
                <a:spcPts val="0"/>
              </a:spcAft>
              <a:buNone/>
            </a:pPr>
            <a:r>
              <a:t/>
            </a:r>
            <a:endParaRPr sz="1200">
              <a:latin typeface="Trebuchet MS"/>
              <a:ea typeface="Trebuchet MS"/>
              <a:cs typeface="Trebuchet MS"/>
              <a:sym typeface="Trebuchet MS"/>
            </a:endParaRPr>
          </a:p>
          <a:p>
            <a:pPr indent="0" lvl="0" marL="0" rtl="0" algn="l">
              <a:lnSpc>
                <a:spcPct val="90000"/>
              </a:lnSpc>
              <a:spcBef>
                <a:spcPts val="400"/>
              </a:spcBef>
              <a:spcAft>
                <a:spcPts val="0"/>
              </a:spcAft>
              <a:buNone/>
            </a:pPr>
            <a:r>
              <a:rPr lang="en-US" sz="1200">
                <a:latin typeface="Trebuchet MS"/>
                <a:ea typeface="Trebuchet MS"/>
                <a:cs typeface="Trebuchet MS"/>
                <a:sym typeface="Trebuchet MS"/>
              </a:rPr>
              <a:t>Equal Area (Equivalent) – preserves area and size</a:t>
            </a:r>
            <a:endParaRPr/>
          </a:p>
          <a:p>
            <a:pPr indent="0" lvl="0" marL="0" rtl="0" algn="l">
              <a:lnSpc>
                <a:spcPct val="90000"/>
              </a:lnSpc>
              <a:spcBef>
                <a:spcPts val="400"/>
              </a:spcBef>
              <a:spcAft>
                <a:spcPts val="0"/>
              </a:spcAft>
              <a:buNone/>
            </a:pPr>
            <a:r>
              <a:t/>
            </a:r>
            <a:endParaRPr sz="1200">
              <a:latin typeface="Trebuchet MS"/>
              <a:ea typeface="Trebuchet MS"/>
              <a:cs typeface="Trebuchet MS"/>
              <a:sym typeface="Trebuchet MS"/>
            </a:endParaRPr>
          </a:p>
          <a:p>
            <a:pPr indent="0" lvl="0" marL="0" rtl="0" algn="l">
              <a:lnSpc>
                <a:spcPct val="90000"/>
              </a:lnSpc>
              <a:spcBef>
                <a:spcPts val="400"/>
              </a:spcBef>
              <a:spcAft>
                <a:spcPts val="0"/>
              </a:spcAft>
              <a:buNone/>
            </a:pPr>
            <a:r>
              <a:rPr lang="en-US" sz="1200">
                <a:latin typeface="Trebuchet MS"/>
                <a:ea typeface="Trebuchet MS"/>
                <a:cs typeface="Trebuchet MS"/>
                <a:sym typeface="Trebuchet MS"/>
              </a:rPr>
              <a:t>Equidistant – preserves distances in some directions</a:t>
            </a:r>
            <a:endParaRPr/>
          </a:p>
          <a:p>
            <a:pPr indent="0" lvl="0" marL="0" rtl="0" algn="l">
              <a:lnSpc>
                <a:spcPct val="90000"/>
              </a:lnSpc>
              <a:spcBef>
                <a:spcPts val="400"/>
              </a:spcBef>
              <a:spcAft>
                <a:spcPts val="0"/>
              </a:spcAft>
              <a:buNone/>
            </a:pPr>
            <a:r>
              <a:t/>
            </a:r>
            <a:endParaRPr sz="1200">
              <a:latin typeface="Trebuchet MS"/>
              <a:ea typeface="Trebuchet MS"/>
              <a:cs typeface="Trebuchet MS"/>
              <a:sym typeface="Trebuchet MS"/>
            </a:endParaRPr>
          </a:p>
          <a:p>
            <a:pPr indent="0" lvl="0" marL="0" rtl="0" algn="l">
              <a:lnSpc>
                <a:spcPct val="90000"/>
              </a:lnSpc>
              <a:spcBef>
                <a:spcPts val="400"/>
              </a:spcBef>
              <a:spcAft>
                <a:spcPts val="0"/>
              </a:spcAft>
              <a:buNone/>
            </a:pPr>
            <a:r>
              <a:rPr lang="en-US" sz="1200">
                <a:latin typeface="Trebuchet MS"/>
                <a:ea typeface="Trebuchet MS"/>
                <a:cs typeface="Trebuchet MS"/>
                <a:sym typeface="Trebuchet MS"/>
              </a:rPr>
              <a:t>Azimuthal – preserves angles from a specific point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3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1" name="Google Shape;471;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200">
                <a:latin typeface="Trebuchet MS"/>
                <a:ea typeface="Trebuchet MS"/>
                <a:cs typeface="Trebuchet MS"/>
                <a:sym typeface="Trebuchet MS"/>
              </a:rPr>
              <a:t>The horizontal datum is the model used to measure positions on the earth. A specific point on the earth can have substantially different coordinates, depending on the datum used to make the measurement. There are hundreds of locally-developed horizontal datums around the world, usually referenced to some convenient local reference point. Contemporary datums, based on increasingly accurate measurements of the shape of the earth, are intended to cover larger areas.</a:t>
            </a:r>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The WGS84 datum, which is almost identical to the NAD83 datum used in North America, is a common standard datum and the default for coordinates displayed in most commercial GPS units. The NAD27 datum is commonly used on older USGS topographic maps. The user of a GPS unit should normally change the datum it uses to display coordinates to match the datum of the map on which the coordinates are being plotted. (Wikipedia)</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4" name="Google Shape;50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4" name="Google Shape;524;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6" name="Google Shape;53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1" name="Google Shape;111;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200">
                <a:latin typeface="Trebuchet MS"/>
                <a:ea typeface="Trebuchet MS"/>
                <a:cs typeface="Trebuchet MS"/>
                <a:sym typeface="Trebuchet MS"/>
              </a:rPr>
              <a:t>Map scale = 1 / 24,000 = 150 mm / Ground distance </a:t>
            </a:r>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 Ground distance = 24,000 × 150 mm </a:t>
            </a:r>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 Ground distance = 3,600,000 mm </a:t>
            </a:r>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In other words, you jogged 3.6 kilometers (1 million mm in a km)</a:t>
            </a:r>
            <a:endParaRPr/>
          </a:p>
          <a:p>
            <a:pPr indent="0" lvl="0" marL="0" rtl="0" algn="l">
              <a:lnSpc>
                <a:spcPct val="100000"/>
              </a:lnSpc>
              <a:spcBef>
                <a:spcPts val="400"/>
              </a:spcBef>
              <a:spcAft>
                <a:spcPts val="0"/>
              </a:spcAft>
              <a:buNone/>
            </a:pPr>
            <a:r>
              <a:t/>
            </a:r>
            <a:endParaRPr sz="1200">
              <a:latin typeface="Trebuchet MS"/>
              <a:ea typeface="Trebuchet MS"/>
              <a:cs typeface="Trebuchet MS"/>
              <a:sym typeface="Trebuchet MS"/>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Equivalent fraction</a:t>
            </a:r>
            <a:endParaRPr/>
          </a:p>
          <a:p>
            <a:pPr indent="0" lvl="0" marL="0" rtl="0" algn="l">
              <a:lnSpc>
                <a:spcPct val="100000"/>
              </a:lnSpc>
              <a:spcBef>
                <a:spcPts val="400"/>
              </a:spcBef>
              <a:spcAft>
                <a:spcPts val="0"/>
              </a:spcAft>
              <a:buNone/>
            </a:pPr>
            <a:r>
              <a:t/>
            </a:r>
            <a:endParaRPr sz="1200">
              <a:latin typeface="Trebuchet MS"/>
              <a:ea typeface="Trebuchet MS"/>
              <a:cs typeface="Trebuchet MS"/>
              <a:sym typeface="Trebuchet MS"/>
            </a:endParaRPr>
          </a:p>
          <a:p>
            <a:pPr indent="0" lvl="0" marL="0" rtl="0" algn="l">
              <a:lnSpc>
                <a:spcPct val="100000"/>
              </a:lnSpc>
              <a:spcBef>
                <a:spcPts val="400"/>
              </a:spcBef>
              <a:spcAft>
                <a:spcPts val="0"/>
              </a:spcAft>
              <a:buNone/>
            </a:pPr>
            <a:r>
              <a:rPr lang="en-US" sz="1200">
                <a:latin typeface="Trebuchet MS"/>
                <a:ea typeface="Trebuchet MS"/>
                <a:cs typeface="Trebuchet MS"/>
                <a:sym typeface="Trebuchet MS"/>
              </a:rPr>
              <a:t>1/24000 == 150/?</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tx">
  <p:cSld name="TITLE_AND_BODY">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59"/>
          <p:cNvSpPr txBox="1"/>
          <p:nvPr>
            <p:ph idx="12" type="sldNum"/>
          </p:nvPr>
        </p:nvSpPr>
        <p:spPr>
          <a:xfrm>
            <a:off x="6311798" y="925830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enter">
  <p:cSld name="Title - Center">
    <p:spTree>
      <p:nvGrpSpPr>
        <p:cNvPr id="44" name="Shape 44"/>
        <p:cNvGrpSpPr/>
        <p:nvPr/>
      </p:nvGrpSpPr>
      <p:grpSpPr>
        <a:xfrm>
          <a:off x="0" y="0"/>
          <a:ext cx="0" cy="0"/>
          <a:chOff x="0" y="0"/>
          <a:chExt cx="0" cy="0"/>
        </a:xfrm>
      </p:grpSpPr>
      <p:sp>
        <p:nvSpPr>
          <p:cNvPr id="45" name="Google Shape;45;p68"/>
          <p:cNvSpPr txBox="1"/>
          <p:nvPr>
            <p:ph type="title"/>
          </p:nvPr>
        </p:nvSpPr>
        <p:spPr>
          <a:xfrm>
            <a:off x="1270000" y="3225800"/>
            <a:ext cx="10464800" cy="33020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46" name="Google Shape;46;p68"/>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Vertical">
  <p:cSld name="Photo - Vertical">
    <p:spTree>
      <p:nvGrpSpPr>
        <p:cNvPr id="47" name="Shape 47"/>
        <p:cNvGrpSpPr/>
        <p:nvPr/>
      </p:nvGrpSpPr>
      <p:grpSpPr>
        <a:xfrm>
          <a:off x="0" y="0"/>
          <a:ext cx="0" cy="0"/>
          <a:chOff x="0" y="0"/>
          <a:chExt cx="0" cy="0"/>
        </a:xfrm>
      </p:grpSpPr>
      <p:sp>
        <p:nvSpPr>
          <p:cNvPr id="48" name="Google Shape;48;p69"/>
          <p:cNvSpPr/>
          <p:nvPr>
            <p:ph idx="2" type="pic"/>
          </p:nvPr>
        </p:nvSpPr>
        <p:spPr>
          <a:xfrm>
            <a:off x="6642100" y="762000"/>
            <a:ext cx="5494867" cy="8242300"/>
          </a:xfrm>
          <a:prstGeom prst="rect">
            <a:avLst/>
          </a:prstGeom>
          <a:noFill/>
          <a:ln>
            <a:noFill/>
          </a:ln>
        </p:spPr>
      </p:sp>
      <p:sp>
        <p:nvSpPr>
          <p:cNvPr id="49" name="Google Shape;49;p69"/>
          <p:cNvSpPr txBox="1"/>
          <p:nvPr>
            <p:ph type="title"/>
          </p:nvPr>
        </p:nvSpPr>
        <p:spPr>
          <a:xfrm>
            <a:off x="952500" y="762000"/>
            <a:ext cx="5334000" cy="40005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FFFFFF"/>
              </a:buClr>
              <a:buSzPts val="6000"/>
              <a:buFont typeface="Helvetica Neue Light"/>
              <a:buNone/>
              <a:defRPr sz="6000"/>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50" name="Google Shape;50;p69"/>
          <p:cNvSpPr txBox="1"/>
          <p:nvPr>
            <p:ph idx="1" type="body"/>
          </p:nvPr>
        </p:nvSpPr>
        <p:spPr>
          <a:xfrm>
            <a:off x="952500" y="5003800"/>
            <a:ext cx="5334000" cy="40005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3200"/>
              <a:buFont typeface="Helvetica Neue Light"/>
              <a:buNone/>
              <a:defRPr sz="3200"/>
            </a:lvl1pPr>
            <a:lvl2pPr indent="-228600" lvl="1" marL="914400" algn="ctr">
              <a:lnSpc>
                <a:spcPct val="100000"/>
              </a:lnSpc>
              <a:spcBef>
                <a:spcPts val="0"/>
              </a:spcBef>
              <a:spcAft>
                <a:spcPts val="0"/>
              </a:spcAft>
              <a:buClr>
                <a:srgbClr val="FFFFFF"/>
              </a:buClr>
              <a:buSzPts val="3200"/>
              <a:buFont typeface="Helvetica Neue Light"/>
              <a:buNone/>
              <a:defRPr sz="3200"/>
            </a:lvl2pPr>
            <a:lvl3pPr indent="-228600" lvl="2" marL="1371600" algn="ctr">
              <a:lnSpc>
                <a:spcPct val="100000"/>
              </a:lnSpc>
              <a:spcBef>
                <a:spcPts val="0"/>
              </a:spcBef>
              <a:spcAft>
                <a:spcPts val="0"/>
              </a:spcAft>
              <a:buClr>
                <a:srgbClr val="FFFFFF"/>
              </a:buClr>
              <a:buSzPts val="3200"/>
              <a:buFont typeface="Helvetica Neue Light"/>
              <a:buNone/>
              <a:defRPr sz="3200"/>
            </a:lvl3pPr>
            <a:lvl4pPr indent="-228600" lvl="3" marL="1828800" algn="ctr">
              <a:lnSpc>
                <a:spcPct val="100000"/>
              </a:lnSpc>
              <a:spcBef>
                <a:spcPts val="0"/>
              </a:spcBef>
              <a:spcAft>
                <a:spcPts val="0"/>
              </a:spcAft>
              <a:buClr>
                <a:srgbClr val="FFFFFF"/>
              </a:buClr>
              <a:buSzPts val="3200"/>
              <a:buFont typeface="Helvetica Neue Light"/>
              <a:buNone/>
              <a:defRPr sz="3200"/>
            </a:lvl4pPr>
            <a:lvl5pPr indent="-228600" lvl="4" marL="2286000" algn="ctr">
              <a:lnSpc>
                <a:spcPct val="100000"/>
              </a:lnSpc>
              <a:spcBef>
                <a:spcPts val="0"/>
              </a:spcBef>
              <a:spcAft>
                <a:spcPts val="0"/>
              </a:spcAft>
              <a:buClr>
                <a:srgbClr val="FFFFFF"/>
              </a:buClr>
              <a:buSzPts val="3200"/>
              <a:buFont typeface="Helvetica Neue Light"/>
              <a:buNone/>
              <a:defRPr sz="3200"/>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51" name="Google Shape;51;p69"/>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2">
    <p:spTree>
      <p:nvGrpSpPr>
        <p:cNvPr id="52" name="Shape 52"/>
        <p:cNvGrpSpPr/>
        <p:nvPr/>
      </p:nvGrpSpPr>
      <p:grpSpPr>
        <a:xfrm>
          <a:off x="0" y="0"/>
          <a:ext cx="0" cy="0"/>
          <a:chOff x="0" y="0"/>
          <a:chExt cx="0" cy="0"/>
        </a:xfrm>
      </p:grpSpPr>
      <p:sp>
        <p:nvSpPr>
          <p:cNvPr id="53" name="Google Shape;53;p70"/>
          <p:cNvSpPr txBox="1"/>
          <p:nvPr>
            <p:ph type="title"/>
          </p:nvPr>
        </p:nvSpPr>
        <p:spPr>
          <a:xfrm>
            <a:off x="952500" y="406400"/>
            <a:ext cx="11099800" cy="21209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54" name="Google Shape;54;p70"/>
          <p:cNvSpPr txBox="1"/>
          <p:nvPr>
            <p:ph idx="12" type="sldNum"/>
          </p:nvPr>
        </p:nvSpPr>
        <p:spPr>
          <a:xfrm>
            <a:off x="6311798" y="9245599"/>
            <a:ext cx="368504" cy="381001"/>
          </a:xfrm>
          <a:prstGeom prst="rect">
            <a:avLst/>
          </a:prstGeom>
          <a:noFill/>
          <a:ln>
            <a:noFill/>
          </a:ln>
        </p:spPr>
        <p:txBody>
          <a:bodyPr anchorCtr="0" anchor="b"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2">
    <p:spTree>
      <p:nvGrpSpPr>
        <p:cNvPr id="55" name="Shape 55"/>
        <p:cNvGrpSpPr/>
        <p:nvPr/>
      </p:nvGrpSpPr>
      <p:grpSpPr>
        <a:xfrm>
          <a:off x="0" y="0"/>
          <a:ext cx="0" cy="0"/>
          <a:chOff x="0" y="0"/>
          <a:chExt cx="0" cy="0"/>
        </a:xfrm>
      </p:grpSpPr>
      <p:sp>
        <p:nvSpPr>
          <p:cNvPr id="56" name="Google Shape;56;p71"/>
          <p:cNvSpPr txBox="1"/>
          <p:nvPr>
            <p:ph type="title"/>
          </p:nvPr>
        </p:nvSpPr>
        <p:spPr>
          <a:xfrm>
            <a:off x="952500" y="406400"/>
            <a:ext cx="11099800" cy="21209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57" name="Google Shape;57;p71"/>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FFFFFF"/>
              </a:buClr>
              <a:buSzPts val="1350"/>
              <a:buChar char="•"/>
              <a:defRPr/>
            </a:lvl1pPr>
            <a:lvl2pPr indent="-314325" lvl="1" marL="914400" algn="l">
              <a:lnSpc>
                <a:spcPct val="100000"/>
              </a:lnSpc>
              <a:spcBef>
                <a:spcPts val="4200"/>
              </a:spcBef>
              <a:spcAft>
                <a:spcPts val="0"/>
              </a:spcAft>
              <a:buClr>
                <a:srgbClr val="FFFFFF"/>
              </a:buClr>
              <a:buSzPts val="1350"/>
              <a:buChar char="•"/>
              <a:defRPr/>
            </a:lvl2pPr>
            <a:lvl3pPr indent="-314325" lvl="2" marL="1371600" algn="l">
              <a:lnSpc>
                <a:spcPct val="100000"/>
              </a:lnSpc>
              <a:spcBef>
                <a:spcPts val="4200"/>
              </a:spcBef>
              <a:spcAft>
                <a:spcPts val="0"/>
              </a:spcAft>
              <a:buClr>
                <a:srgbClr val="FFFFFF"/>
              </a:buClr>
              <a:buSzPts val="1350"/>
              <a:buChar char="•"/>
              <a:defRPr/>
            </a:lvl3pPr>
            <a:lvl4pPr indent="-314325" lvl="3" marL="1828800" algn="l">
              <a:lnSpc>
                <a:spcPct val="100000"/>
              </a:lnSpc>
              <a:spcBef>
                <a:spcPts val="4200"/>
              </a:spcBef>
              <a:spcAft>
                <a:spcPts val="0"/>
              </a:spcAft>
              <a:buClr>
                <a:srgbClr val="FFFFFF"/>
              </a:buClr>
              <a:buSzPts val="1350"/>
              <a:buChar char="•"/>
              <a:defRPr/>
            </a:lvl4pPr>
            <a:lvl5pPr indent="-314325" lvl="4" marL="2286000" algn="l">
              <a:lnSpc>
                <a:spcPct val="100000"/>
              </a:lnSpc>
              <a:spcBef>
                <a:spcPts val="4200"/>
              </a:spcBef>
              <a:spcAft>
                <a:spcPts val="0"/>
              </a:spcAft>
              <a:buClr>
                <a:srgbClr val="FFFFFF"/>
              </a:buClr>
              <a:buSzPts val="1350"/>
              <a:buChar char="•"/>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58" name="Google Shape;58;p71"/>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2">
    <p:spTree>
      <p:nvGrpSpPr>
        <p:cNvPr id="59" name="Shape 59"/>
        <p:cNvGrpSpPr/>
        <p:nvPr/>
      </p:nvGrpSpPr>
      <p:grpSpPr>
        <a:xfrm>
          <a:off x="0" y="0"/>
          <a:ext cx="0" cy="0"/>
          <a:chOff x="0" y="0"/>
          <a:chExt cx="0" cy="0"/>
        </a:xfrm>
      </p:grpSpPr>
      <p:sp>
        <p:nvSpPr>
          <p:cNvPr id="60" name="Google Shape;60;p72"/>
          <p:cNvSpPr/>
          <p:nvPr>
            <p:ph idx="2" type="pic"/>
          </p:nvPr>
        </p:nvSpPr>
        <p:spPr>
          <a:xfrm>
            <a:off x="6718300" y="1054100"/>
            <a:ext cx="5334000" cy="8001000"/>
          </a:xfrm>
          <a:prstGeom prst="rect">
            <a:avLst/>
          </a:prstGeom>
          <a:noFill/>
          <a:ln>
            <a:noFill/>
          </a:ln>
        </p:spPr>
      </p:sp>
      <p:sp>
        <p:nvSpPr>
          <p:cNvPr id="61" name="Google Shape;61;p72"/>
          <p:cNvSpPr txBox="1"/>
          <p:nvPr>
            <p:ph type="title"/>
          </p:nvPr>
        </p:nvSpPr>
        <p:spPr>
          <a:xfrm>
            <a:off x="952500" y="406400"/>
            <a:ext cx="11099800" cy="21209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62" name="Google Shape;62;p72"/>
          <p:cNvSpPr txBox="1"/>
          <p:nvPr>
            <p:ph idx="1" type="body"/>
          </p:nvPr>
        </p:nvSpPr>
        <p:spPr>
          <a:xfrm>
            <a:off x="952500" y="2590800"/>
            <a:ext cx="5334000" cy="6286500"/>
          </a:xfrm>
          <a:prstGeom prst="rect">
            <a:avLst/>
          </a:prstGeom>
          <a:noFill/>
          <a:ln>
            <a:noFill/>
          </a:ln>
        </p:spPr>
        <p:txBody>
          <a:bodyPr anchorCtr="0" anchor="ctr" bIns="50800" lIns="50800" spcFirstLastPara="1" rIns="50800" wrap="square" tIns="50800">
            <a:normAutofit/>
          </a:bodyPr>
          <a:lstStyle>
            <a:lvl1pPr indent="-361950" lvl="0" marL="457200" algn="l">
              <a:lnSpc>
                <a:spcPct val="100000"/>
              </a:lnSpc>
              <a:spcBef>
                <a:spcPts val="3800"/>
              </a:spcBef>
              <a:spcAft>
                <a:spcPts val="0"/>
              </a:spcAft>
              <a:buClr>
                <a:srgbClr val="FFFFFF"/>
              </a:buClr>
              <a:buSzPts val="2100"/>
              <a:buFont typeface="Helvetica Neue Light"/>
              <a:buChar char="•"/>
              <a:defRPr sz="2800"/>
            </a:lvl1pPr>
            <a:lvl2pPr indent="-361950" lvl="1" marL="914400" algn="l">
              <a:lnSpc>
                <a:spcPct val="100000"/>
              </a:lnSpc>
              <a:spcBef>
                <a:spcPts val="3800"/>
              </a:spcBef>
              <a:spcAft>
                <a:spcPts val="0"/>
              </a:spcAft>
              <a:buClr>
                <a:srgbClr val="FFFFFF"/>
              </a:buClr>
              <a:buSzPts val="2100"/>
              <a:buFont typeface="Helvetica Neue Light"/>
              <a:buChar char="•"/>
              <a:defRPr sz="2800"/>
            </a:lvl2pPr>
            <a:lvl3pPr indent="-361950" lvl="2" marL="1371600" algn="l">
              <a:lnSpc>
                <a:spcPct val="100000"/>
              </a:lnSpc>
              <a:spcBef>
                <a:spcPts val="3800"/>
              </a:spcBef>
              <a:spcAft>
                <a:spcPts val="0"/>
              </a:spcAft>
              <a:buClr>
                <a:srgbClr val="FFFFFF"/>
              </a:buClr>
              <a:buSzPts val="2100"/>
              <a:buFont typeface="Helvetica Neue Light"/>
              <a:buChar char="•"/>
              <a:defRPr sz="2800"/>
            </a:lvl3pPr>
            <a:lvl4pPr indent="-361950" lvl="3" marL="1828800" algn="l">
              <a:lnSpc>
                <a:spcPct val="100000"/>
              </a:lnSpc>
              <a:spcBef>
                <a:spcPts val="3800"/>
              </a:spcBef>
              <a:spcAft>
                <a:spcPts val="0"/>
              </a:spcAft>
              <a:buClr>
                <a:srgbClr val="FFFFFF"/>
              </a:buClr>
              <a:buSzPts val="2100"/>
              <a:buFont typeface="Helvetica Neue Light"/>
              <a:buChar char="•"/>
              <a:defRPr sz="2800"/>
            </a:lvl4pPr>
            <a:lvl5pPr indent="-361950" lvl="4" marL="2286000" algn="l">
              <a:lnSpc>
                <a:spcPct val="100000"/>
              </a:lnSpc>
              <a:spcBef>
                <a:spcPts val="3800"/>
              </a:spcBef>
              <a:spcAft>
                <a:spcPts val="0"/>
              </a:spcAft>
              <a:buClr>
                <a:srgbClr val="FFFFFF"/>
              </a:buClr>
              <a:buSzPts val="2100"/>
              <a:buFont typeface="Helvetica Neue Light"/>
              <a:buChar char="•"/>
              <a:defRPr sz="2800"/>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63" name="Google Shape;63;p72"/>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2">
    <p:spTree>
      <p:nvGrpSpPr>
        <p:cNvPr id="64" name="Shape 64"/>
        <p:cNvGrpSpPr/>
        <p:nvPr/>
      </p:nvGrpSpPr>
      <p:grpSpPr>
        <a:xfrm>
          <a:off x="0" y="0"/>
          <a:ext cx="0" cy="0"/>
          <a:chOff x="0" y="0"/>
          <a:chExt cx="0" cy="0"/>
        </a:xfrm>
      </p:grpSpPr>
      <p:sp>
        <p:nvSpPr>
          <p:cNvPr id="65" name="Google Shape;65;p73"/>
          <p:cNvSpPr txBox="1"/>
          <p:nvPr>
            <p:ph idx="1" type="body"/>
          </p:nvPr>
        </p:nvSpPr>
        <p:spPr>
          <a:xfrm>
            <a:off x="952500" y="1270000"/>
            <a:ext cx="11099800" cy="72136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FFFFFF"/>
              </a:buClr>
              <a:buSzPts val="1350"/>
              <a:buChar char="•"/>
              <a:defRPr/>
            </a:lvl1pPr>
            <a:lvl2pPr indent="-314325" lvl="1" marL="914400" algn="l">
              <a:lnSpc>
                <a:spcPct val="100000"/>
              </a:lnSpc>
              <a:spcBef>
                <a:spcPts val="4200"/>
              </a:spcBef>
              <a:spcAft>
                <a:spcPts val="0"/>
              </a:spcAft>
              <a:buClr>
                <a:srgbClr val="FFFFFF"/>
              </a:buClr>
              <a:buSzPts val="1350"/>
              <a:buChar char="•"/>
              <a:defRPr/>
            </a:lvl2pPr>
            <a:lvl3pPr indent="-314325" lvl="2" marL="1371600" algn="l">
              <a:lnSpc>
                <a:spcPct val="100000"/>
              </a:lnSpc>
              <a:spcBef>
                <a:spcPts val="4200"/>
              </a:spcBef>
              <a:spcAft>
                <a:spcPts val="0"/>
              </a:spcAft>
              <a:buClr>
                <a:srgbClr val="FFFFFF"/>
              </a:buClr>
              <a:buSzPts val="1350"/>
              <a:buChar char="•"/>
              <a:defRPr/>
            </a:lvl3pPr>
            <a:lvl4pPr indent="-314325" lvl="3" marL="1828800" algn="l">
              <a:lnSpc>
                <a:spcPct val="100000"/>
              </a:lnSpc>
              <a:spcBef>
                <a:spcPts val="4200"/>
              </a:spcBef>
              <a:spcAft>
                <a:spcPts val="0"/>
              </a:spcAft>
              <a:buClr>
                <a:srgbClr val="FFFFFF"/>
              </a:buClr>
              <a:buSzPts val="1350"/>
              <a:buChar char="•"/>
              <a:defRPr/>
            </a:lvl4pPr>
            <a:lvl5pPr indent="-314325" lvl="4" marL="2286000" algn="l">
              <a:lnSpc>
                <a:spcPct val="100000"/>
              </a:lnSpc>
              <a:spcBef>
                <a:spcPts val="4200"/>
              </a:spcBef>
              <a:spcAft>
                <a:spcPts val="0"/>
              </a:spcAft>
              <a:buClr>
                <a:srgbClr val="FFFFFF"/>
              </a:buClr>
              <a:buSzPts val="1350"/>
              <a:buChar char="•"/>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66" name="Google Shape;66;p73"/>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67" name="Shape 67"/>
        <p:cNvGrpSpPr/>
        <p:nvPr/>
      </p:nvGrpSpPr>
      <p:grpSpPr>
        <a:xfrm>
          <a:off x="0" y="0"/>
          <a:ext cx="0" cy="0"/>
          <a:chOff x="0" y="0"/>
          <a:chExt cx="0" cy="0"/>
        </a:xfrm>
      </p:grpSpPr>
      <p:sp>
        <p:nvSpPr>
          <p:cNvPr id="68" name="Google Shape;68;p74"/>
          <p:cNvSpPr/>
          <p:nvPr>
            <p:ph idx="2" type="pic"/>
          </p:nvPr>
        </p:nvSpPr>
        <p:spPr>
          <a:xfrm>
            <a:off x="6464300" y="5067300"/>
            <a:ext cx="5943600" cy="3962400"/>
          </a:xfrm>
          <a:prstGeom prst="rect">
            <a:avLst/>
          </a:prstGeom>
          <a:noFill/>
          <a:ln>
            <a:noFill/>
          </a:ln>
        </p:spPr>
      </p:sp>
      <p:sp>
        <p:nvSpPr>
          <p:cNvPr id="69" name="Google Shape;69;p74"/>
          <p:cNvSpPr/>
          <p:nvPr>
            <p:ph idx="3" type="pic"/>
          </p:nvPr>
        </p:nvSpPr>
        <p:spPr>
          <a:xfrm>
            <a:off x="6464300" y="762000"/>
            <a:ext cx="5848350" cy="3898900"/>
          </a:xfrm>
          <a:prstGeom prst="rect">
            <a:avLst/>
          </a:prstGeom>
          <a:noFill/>
          <a:ln>
            <a:noFill/>
          </a:ln>
        </p:spPr>
      </p:sp>
      <p:sp>
        <p:nvSpPr>
          <p:cNvPr id="70" name="Google Shape;70;p74"/>
          <p:cNvSpPr/>
          <p:nvPr>
            <p:ph idx="4" type="pic"/>
          </p:nvPr>
        </p:nvSpPr>
        <p:spPr>
          <a:xfrm>
            <a:off x="723900" y="723900"/>
            <a:ext cx="5638802" cy="8458200"/>
          </a:xfrm>
          <a:prstGeom prst="rect">
            <a:avLst/>
          </a:prstGeom>
          <a:noFill/>
          <a:ln>
            <a:noFill/>
          </a:ln>
        </p:spPr>
      </p:sp>
      <p:sp>
        <p:nvSpPr>
          <p:cNvPr id="71" name="Google Shape;71;p74"/>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72" name="Shape 72"/>
        <p:cNvGrpSpPr/>
        <p:nvPr/>
      </p:nvGrpSpPr>
      <p:grpSpPr>
        <a:xfrm>
          <a:off x="0" y="0"/>
          <a:ext cx="0" cy="0"/>
          <a:chOff x="0" y="0"/>
          <a:chExt cx="0" cy="0"/>
        </a:xfrm>
      </p:grpSpPr>
      <p:sp>
        <p:nvSpPr>
          <p:cNvPr id="73" name="Google Shape;73;p75"/>
          <p:cNvSpPr txBox="1"/>
          <p:nvPr>
            <p:ph idx="1" type="body"/>
          </p:nvPr>
        </p:nvSpPr>
        <p:spPr>
          <a:xfrm>
            <a:off x="1270000" y="6362700"/>
            <a:ext cx="10464800" cy="5334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2800"/>
              <a:buFont typeface="Helvetica Neue"/>
              <a:buNone/>
              <a:defRPr b="1" sz="2800">
                <a:latin typeface="Helvetica Neue"/>
                <a:ea typeface="Helvetica Neue"/>
                <a:cs typeface="Helvetica Neue"/>
                <a:sym typeface="Helvetica Neue"/>
              </a:defRPr>
            </a:lvl1pPr>
            <a:lvl2pPr indent="-361950" lvl="1" marL="914400" algn="ctr">
              <a:lnSpc>
                <a:spcPct val="100000"/>
              </a:lnSpc>
              <a:spcBef>
                <a:spcPts val="0"/>
              </a:spcBef>
              <a:spcAft>
                <a:spcPts val="0"/>
              </a:spcAft>
              <a:buClr>
                <a:srgbClr val="FFFFFF"/>
              </a:buClr>
              <a:buSzPts val="2100"/>
              <a:buFont typeface="Helvetica Neue"/>
              <a:buChar char="•"/>
              <a:defRPr b="1" sz="2800">
                <a:latin typeface="Helvetica Neue"/>
                <a:ea typeface="Helvetica Neue"/>
                <a:cs typeface="Helvetica Neue"/>
                <a:sym typeface="Helvetica Neue"/>
              </a:defRPr>
            </a:lvl2pPr>
            <a:lvl3pPr indent="-361950" lvl="2" marL="1371600" algn="ctr">
              <a:lnSpc>
                <a:spcPct val="100000"/>
              </a:lnSpc>
              <a:spcBef>
                <a:spcPts val="0"/>
              </a:spcBef>
              <a:spcAft>
                <a:spcPts val="0"/>
              </a:spcAft>
              <a:buClr>
                <a:srgbClr val="FFFFFF"/>
              </a:buClr>
              <a:buSzPts val="2100"/>
              <a:buFont typeface="Helvetica Neue"/>
              <a:buChar char="•"/>
              <a:defRPr b="1" sz="2800">
                <a:latin typeface="Helvetica Neue"/>
                <a:ea typeface="Helvetica Neue"/>
                <a:cs typeface="Helvetica Neue"/>
                <a:sym typeface="Helvetica Neue"/>
              </a:defRPr>
            </a:lvl3pPr>
            <a:lvl4pPr indent="-361950" lvl="3" marL="1828800" algn="ctr">
              <a:lnSpc>
                <a:spcPct val="100000"/>
              </a:lnSpc>
              <a:spcBef>
                <a:spcPts val="0"/>
              </a:spcBef>
              <a:spcAft>
                <a:spcPts val="0"/>
              </a:spcAft>
              <a:buClr>
                <a:srgbClr val="FFFFFF"/>
              </a:buClr>
              <a:buSzPts val="2100"/>
              <a:buFont typeface="Helvetica Neue"/>
              <a:buChar char="•"/>
              <a:defRPr b="1" sz="2800">
                <a:latin typeface="Helvetica Neue"/>
                <a:ea typeface="Helvetica Neue"/>
                <a:cs typeface="Helvetica Neue"/>
                <a:sym typeface="Helvetica Neue"/>
              </a:defRPr>
            </a:lvl4pPr>
            <a:lvl5pPr indent="-361950" lvl="4" marL="2286000" algn="ctr">
              <a:lnSpc>
                <a:spcPct val="100000"/>
              </a:lnSpc>
              <a:spcBef>
                <a:spcPts val="0"/>
              </a:spcBef>
              <a:spcAft>
                <a:spcPts val="0"/>
              </a:spcAft>
              <a:buClr>
                <a:srgbClr val="FFFFFF"/>
              </a:buClr>
              <a:buSzPts val="2100"/>
              <a:buFont typeface="Helvetica Neue"/>
              <a:buChar char="•"/>
              <a:defRPr b="1" sz="2800">
                <a:latin typeface="Helvetica Neue"/>
                <a:ea typeface="Helvetica Neue"/>
                <a:cs typeface="Helvetica Neue"/>
                <a:sym typeface="Helvetica Neue"/>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74" name="Google Shape;74;p75"/>
          <p:cNvSpPr txBox="1"/>
          <p:nvPr>
            <p:ph idx="2" type="body"/>
          </p:nvPr>
        </p:nvSpPr>
        <p:spPr>
          <a:xfrm>
            <a:off x="1270000" y="4254500"/>
            <a:ext cx="10464800" cy="711200"/>
          </a:xfrm>
          <a:prstGeom prst="rect">
            <a:avLst/>
          </a:prstGeom>
          <a:noFill/>
          <a:ln>
            <a:noFill/>
          </a:ln>
        </p:spPr>
        <p:txBody>
          <a:bodyPr anchorCtr="0" anchor="ctr" bIns="50800" lIns="50800" spcFirstLastPara="1" rIns="50800" wrap="square" tIns="50800">
            <a:normAutofit/>
          </a:bodyPr>
          <a:lstStyle>
            <a:lvl1pPr indent="-314325" lvl="0" marL="457200" algn="l">
              <a:lnSpc>
                <a:spcPct val="100000"/>
              </a:lnSpc>
              <a:spcBef>
                <a:spcPts val="4200"/>
              </a:spcBef>
              <a:spcAft>
                <a:spcPts val="0"/>
              </a:spcAft>
              <a:buClr>
                <a:srgbClr val="FFFFFF"/>
              </a:buClr>
              <a:buSzPts val="1350"/>
              <a:buChar char="•"/>
              <a:defRPr/>
            </a:lvl1pPr>
            <a:lvl2pPr indent="-314325" lvl="1" marL="914400" algn="l">
              <a:lnSpc>
                <a:spcPct val="100000"/>
              </a:lnSpc>
              <a:spcBef>
                <a:spcPts val="4200"/>
              </a:spcBef>
              <a:spcAft>
                <a:spcPts val="0"/>
              </a:spcAft>
              <a:buClr>
                <a:srgbClr val="FFFFFF"/>
              </a:buClr>
              <a:buSzPts val="1350"/>
              <a:buChar char="•"/>
              <a:defRPr/>
            </a:lvl2pPr>
            <a:lvl3pPr indent="-314325" lvl="2" marL="1371600" algn="l">
              <a:lnSpc>
                <a:spcPct val="100000"/>
              </a:lnSpc>
              <a:spcBef>
                <a:spcPts val="4200"/>
              </a:spcBef>
              <a:spcAft>
                <a:spcPts val="0"/>
              </a:spcAft>
              <a:buClr>
                <a:srgbClr val="FFFFFF"/>
              </a:buClr>
              <a:buSzPts val="1350"/>
              <a:buChar char="•"/>
              <a:defRPr/>
            </a:lvl3pPr>
            <a:lvl4pPr indent="-314325" lvl="3" marL="1828800" algn="l">
              <a:lnSpc>
                <a:spcPct val="100000"/>
              </a:lnSpc>
              <a:spcBef>
                <a:spcPts val="4200"/>
              </a:spcBef>
              <a:spcAft>
                <a:spcPts val="0"/>
              </a:spcAft>
              <a:buClr>
                <a:srgbClr val="FFFFFF"/>
              </a:buClr>
              <a:buSzPts val="1350"/>
              <a:buChar char="•"/>
              <a:defRPr/>
            </a:lvl4pPr>
            <a:lvl5pPr indent="-314325" lvl="4" marL="2286000" algn="l">
              <a:lnSpc>
                <a:spcPct val="100000"/>
              </a:lnSpc>
              <a:spcBef>
                <a:spcPts val="4200"/>
              </a:spcBef>
              <a:spcAft>
                <a:spcPts val="0"/>
              </a:spcAft>
              <a:buClr>
                <a:srgbClr val="FFFFFF"/>
              </a:buClr>
              <a:buSzPts val="1350"/>
              <a:buChar char="•"/>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75" name="Google Shape;75;p75"/>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spTree>
      <p:nvGrpSpPr>
        <p:cNvPr id="76" name="Shape 76"/>
        <p:cNvGrpSpPr/>
        <p:nvPr/>
      </p:nvGrpSpPr>
      <p:grpSpPr>
        <a:xfrm>
          <a:off x="0" y="0"/>
          <a:ext cx="0" cy="0"/>
          <a:chOff x="0" y="0"/>
          <a:chExt cx="0" cy="0"/>
        </a:xfrm>
      </p:grpSpPr>
      <p:sp>
        <p:nvSpPr>
          <p:cNvPr id="77" name="Google Shape;77;p76"/>
          <p:cNvSpPr/>
          <p:nvPr>
            <p:ph idx="2" type="pic"/>
          </p:nvPr>
        </p:nvSpPr>
        <p:spPr>
          <a:xfrm>
            <a:off x="-812800" y="0"/>
            <a:ext cx="14630400" cy="9753600"/>
          </a:xfrm>
          <a:prstGeom prst="rect">
            <a:avLst/>
          </a:prstGeom>
          <a:noFill/>
          <a:ln>
            <a:noFill/>
          </a:ln>
        </p:spPr>
      </p:sp>
      <p:sp>
        <p:nvSpPr>
          <p:cNvPr id="78" name="Google Shape;78;p76"/>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9" name="Shape 79"/>
        <p:cNvGrpSpPr/>
        <p:nvPr/>
      </p:nvGrpSpPr>
      <p:grpSpPr>
        <a:xfrm>
          <a:off x="0" y="0"/>
          <a:ext cx="0" cy="0"/>
          <a:chOff x="0" y="0"/>
          <a:chExt cx="0" cy="0"/>
        </a:xfrm>
      </p:grpSpPr>
      <p:sp>
        <p:nvSpPr>
          <p:cNvPr id="80" name="Google Shape;80;p77"/>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 &amp; Subtitl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60"/>
          <p:cNvSpPr txBox="1"/>
          <p:nvPr>
            <p:ph type="title"/>
          </p:nvPr>
        </p:nvSpPr>
        <p:spPr>
          <a:xfrm>
            <a:off x="762000" y="2463800"/>
            <a:ext cx="11480800" cy="2540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FFFFFF"/>
              </a:buClr>
              <a:buSzPts val="6400"/>
              <a:buFont typeface="Helvetica Neue"/>
              <a:buNone/>
              <a:defRPr b="1" sz="6400">
                <a:latin typeface="Helvetica Neue"/>
                <a:ea typeface="Helvetica Neue"/>
                <a:cs typeface="Helvetica Neue"/>
                <a:sym typeface="Helvetica Neu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3" name="Google Shape;13;p60"/>
          <p:cNvSpPr txBox="1"/>
          <p:nvPr>
            <p:ph idx="1" type="body"/>
          </p:nvPr>
        </p:nvSpPr>
        <p:spPr>
          <a:xfrm>
            <a:off x="762000" y="5156200"/>
            <a:ext cx="11480800" cy="8636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1pPr>
            <a:lvl2pPr indent="-228600" lvl="1" marL="9144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2pPr>
            <a:lvl3pPr indent="-228600" lvl="2" marL="13716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3pPr>
            <a:lvl4pPr indent="-228600" lvl="3" marL="18288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4pPr>
            <a:lvl5pPr indent="-228600" lvl="4" marL="22860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14" name="Google Shape;14;p60"/>
          <p:cNvSpPr txBox="1"/>
          <p:nvPr>
            <p:ph idx="12" type="sldNum"/>
          </p:nvPr>
        </p:nvSpPr>
        <p:spPr>
          <a:xfrm>
            <a:off x="6311798" y="925195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61"/>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6400"/>
              <a:buFont typeface="Helvetica Neue"/>
              <a:buNone/>
              <a:defRPr b="1" sz="6400">
                <a:latin typeface="Helvetica Neue"/>
                <a:ea typeface="Helvetica Neue"/>
                <a:cs typeface="Helvetica Neue"/>
                <a:sym typeface="Helvetica Neu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17" name="Google Shape;17;p61"/>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lvl1pPr indent="-390525" lvl="0" marL="4572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1pPr>
            <a:lvl2pPr indent="-390525" lvl="1" marL="9144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2pPr>
            <a:lvl3pPr indent="-390525" lvl="2" marL="13716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3pPr>
            <a:lvl4pPr indent="-390525" lvl="3" marL="18288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4pPr>
            <a:lvl5pPr indent="-390525" lvl="4" marL="22860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18" name="Google Shape;18;p61"/>
          <p:cNvSpPr txBox="1"/>
          <p:nvPr>
            <p:ph idx="12" type="sldNum"/>
          </p:nvPr>
        </p:nvSpPr>
        <p:spPr>
          <a:xfrm>
            <a:off x="6311798" y="925830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62"/>
          <p:cNvSpPr/>
          <p:nvPr>
            <p:ph idx="2" type="pic"/>
          </p:nvPr>
        </p:nvSpPr>
        <p:spPr>
          <a:xfrm>
            <a:off x="5800664" y="1714886"/>
            <a:ext cx="7997247" cy="7467215"/>
          </a:xfrm>
          <a:prstGeom prst="rect">
            <a:avLst/>
          </a:prstGeom>
          <a:noFill/>
          <a:ln>
            <a:noFill/>
          </a:ln>
          <a:effectLst>
            <a:outerShdw blurRad="254000" rotWithShape="0" dir="5400000" dist="127000">
              <a:srgbClr val="000000">
                <a:alpha val="69803"/>
              </a:srgbClr>
            </a:outerShdw>
          </a:effectLst>
        </p:spPr>
      </p:sp>
      <p:sp>
        <p:nvSpPr>
          <p:cNvPr id="21" name="Google Shape;21;p62"/>
          <p:cNvSpPr txBox="1"/>
          <p:nvPr>
            <p:ph type="title"/>
          </p:nvPr>
        </p:nvSpPr>
        <p:spPr>
          <a:xfrm>
            <a:off x="762000" y="203200"/>
            <a:ext cx="11480800" cy="21463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6400"/>
              <a:buFont typeface="Helvetica Neue"/>
              <a:buNone/>
              <a:defRPr b="1" sz="6400">
                <a:latin typeface="Helvetica Neue"/>
                <a:ea typeface="Helvetica Neue"/>
                <a:cs typeface="Helvetica Neue"/>
                <a:sym typeface="Helvetica Neu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2" name="Google Shape;22;p62"/>
          <p:cNvSpPr txBox="1"/>
          <p:nvPr>
            <p:ph idx="1" type="body"/>
          </p:nvPr>
        </p:nvSpPr>
        <p:spPr>
          <a:xfrm>
            <a:off x="762000" y="2374900"/>
            <a:ext cx="5384800" cy="6807200"/>
          </a:xfrm>
          <a:prstGeom prst="rect">
            <a:avLst/>
          </a:prstGeom>
          <a:noFill/>
          <a:ln>
            <a:noFill/>
          </a:ln>
        </p:spPr>
        <p:txBody>
          <a:bodyPr anchorCtr="0" anchor="ctr" bIns="50800" lIns="50800" spcFirstLastPara="1" rIns="50800" wrap="square" tIns="50800">
            <a:normAutofit/>
          </a:bodyPr>
          <a:lstStyle>
            <a:lvl1pPr indent="-361950" lvl="0" marL="457200" algn="l">
              <a:lnSpc>
                <a:spcPct val="100000"/>
              </a:lnSpc>
              <a:spcBef>
                <a:spcPts val="3200"/>
              </a:spcBef>
              <a:spcAft>
                <a:spcPts val="0"/>
              </a:spcAft>
              <a:buClr>
                <a:srgbClr val="EBEBEB"/>
              </a:buClr>
              <a:buSzPts val="2100"/>
              <a:buFont typeface="Helvetica Neue"/>
              <a:buChar char="•"/>
              <a:defRPr sz="2800">
                <a:solidFill>
                  <a:srgbClr val="EBEBEB"/>
                </a:solidFill>
                <a:latin typeface="Helvetica Neue"/>
                <a:ea typeface="Helvetica Neue"/>
                <a:cs typeface="Helvetica Neue"/>
                <a:sym typeface="Helvetica Neue"/>
              </a:defRPr>
            </a:lvl1pPr>
            <a:lvl2pPr indent="-361950" lvl="1" marL="914400" algn="l">
              <a:lnSpc>
                <a:spcPct val="100000"/>
              </a:lnSpc>
              <a:spcBef>
                <a:spcPts val="3200"/>
              </a:spcBef>
              <a:spcAft>
                <a:spcPts val="0"/>
              </a:spcAft>
              <a:buClr>
                <a:srgbClr val="EBEBEB"/>
              </a:buClr>
              <a:buSzPts val="2100"/>
              <a:buFont typeface="Helvetica Neue"/>
              <a:buChar char="•"/>
              <a:defRPr sz="2800">
                <a:solidFill>
                  <a:srgbClr val="EBEBEB"/>
                </a:solidFill>
                <a:latin typeface="Helvetica Neue"/>
                <a:ea typeface="Helvetica Neue"/>
                <a:cs typeface="Helvetica Neue"/>
                <a:sym typeface="Helvetica Neue"/>
              </a:defRPr>
            </a:lvl2pPr>
            <a:lvl3pPr indent="-361950" lvl="2" marL="1371600" algn="l">
              <a:lnSpc>
                <a:spcPct val="100000"/>
              </a:lnSpc>
              <a:spcBef>
                <a:spcPts val="3200"/>
              </a:spcBef>
              <a:spcAft>
                <a:spcPts val="0"/>
              </a:spcAft>
              <a:buClr>
                <a:srgbClr val="EBEBEB"/>
              </a:buClr>
              <a:buSzPts val="2100"/>
              <a:buFont typeface="Helvetica Neue"/>
              <a:buChar char="•"/>
              <a:defRPr sz="2800">
                <a:solidFill>
                  <a:srgbClr val="EBEBEB"/>
                </a:solidFill>
                <a:latin typeface="Helvetica Neue"/>
                <a:ea typeface="Helvetica Neue"/>
                <a:cs typeface="Helvetica Neue"/>
                <a:sym typeface="Helvetica Neue"/>
              </a:defRPr>
            </a:lvl3pPr>
            <a:lvl4pPr indent="-361950" lvl="3" marL="1828800" algn="l">
              <a:lnSpc>
                <a:spcPct val="100000"/>
              </a:lnSpc>
              <a:spcBef>
                <a:spcPts val="3200"/>
              </a:spcBef>
              <a:spcAft>
                <a:spcPts val="0"/>
              </a:spcAft>
              <a:buClr>
                <a:srgbClr val="EBEBEB"/>
              </a:buClr>
              <a:buSzPts val="2100"/>
              <a:buFont typeface="Helvetica Neue"/>
              <a:buChar char="•"/>
              <a:defRPr sz="2800">
                <a:solidFill>
                  <a:srgbClr val="EBEBEB"/>
                </a:solidFill>
                <a:latin typeface="Helvetica Neue"/>
                <a:ea typeface="Helvetica Neue"/>
                <a:cs typeface="Helvetica Neue"/>
                <a:sym typeface="Helvetica Neue"/>
              </a:defRPr>
            </a:lvl4pPr>
            <a:lvl5pPr indent="-361950" lvl="4" marL="2286000" algn="l">
              <a:lnSpc>
                <a:spcPct val="100000"/>
              </a:lnSpc>
              <a:spcBef>
                <a:spcPts val="3200"/>
              </a:spcBef>
              <a:spcAft>
                <a:spcPts val="0"/>
              </a:spcAft>
              <a:buClr>
                <a:srgbClr val="EBEBEB"/>
              </a:buClr>
              <a:buSzPts val="2100"/>
              <a:buFont typeface="Helvetica Neue"/>
              <a:buChar char="•"/>
              <a:defRPr sz="2800">
                <a:solidFill>
                  <a:srgbClr val="EBEBEB"/>
                </a:solidFill>
                <a:latin typeface="Helvetica Neue"/>
                <a:ea typeface="Helvetica Neue"/>
                <a:cs typeface="Helvetica Neue"/>
                <a:sym typeface="Helvetica Neue"/>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23" name="Google Shape;23;p62"/>
          <p:cNvSpPr txBox="1"/>
          <p:nvPr>
            <p:ph idx="12" type="sldNum"/>
          </p:nvPr>
        </p:nvSpPr>
        <p:spPr>
          <a:xfrm>
            <a:off x="6311798" y="925830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p:cSld name="Title - Top">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3"/>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lvl1pPr lvl="0" algn="ctr">
              <a:lnSpc>
                <a:spcPct val="100000"/>
              </a:lnSpc>
              <a:spcBef>
                <a:spcPts val="0"/>
              </a:spcBef>
              <a:spcAft>
                <a:spcPts val="0"/>
              </a:spcAft>
              <a:buClr>
                <a:srgbClr val="FFFFFF"/>
              </a:buClr>
              <a:buSzPts val="6400"/>
              <a:buFont typeface="Helvetica Neue"/>
              <a:buNone/>
              <a:defRPr b="1" sz="6400">
                <a:latin typeface="Helvetica Neue"/>
                <a:ea typeface="Helvetica Neue"/>
                <a:cs typeface="Helvetica Neue"/>
                <a:sym typeface="Helvetica Neu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26" name="Google Shape;26;p63"/>
          <p:cNvSpPr txBox="1"/>
          <p:nvPr>
            <p:ph idx="12" type="sldNum"/>
          </p:nvPr>
        </p:nvSpPr>
        <p:spPr>
          <a:xfrm>
            <a:off x="6311798" y="925830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4"/>
          <p:cNvSpPr txBox="1"/>
          <p:nvPr>
            <p:ph idx="1" type="body"/>
          </p:nvPr>
        </p:nvSpPr>
        <p:spPr>
          <a:xfrm>
            <a:off x="762000" y="965200"/>
            <a:ext cx="11480800" cy="7823200"/>
          </a:xfrm>
          <a:prstGeom prst="rect">
            <a:avLst/>
          </a:prstGeom>
          <a:noFill/>
          <a:ln>
            <a:noFill/>
          </a:ln>
        </p:spPr>
        <p:txBody>
          <a:bodyPr anchorCtr="0" anchor="ctr" bIns="50800" lIns="50800" spcFirstLastPara="1" rIns="50800" wrap="square" tIns="50800">
            <a:normAutofit/>
          </a:bodyPr>
          <a:lstStyle>
            <a:lvl1pPr indent="-390525" lvl="0" marL="4572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1pPr>
            <a:lvl2pPr indent="-390525" lvl="1" marL="9144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2pPr>
            <a:lvl3pPr indent="-390525" lvl="2" marL="13716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3pPr>
            <a:lvl4pPr indent="-390525" lvl="3" marL="18288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4pPr>
            <a:lvl5pPr indent="-390525" lvl="4" marL="2286000" algn="l">
              <a:lnSpc>
                <a:spcPct val="100000"/>
              </a:lnSpc>
              <a:spcBef>
                <a:spcPts val="4200"/>
              </a:spcBef>
              <a:spcAft>
                <a:spcPts val="0"/>
              </a:spcAft>
              <a:buClr>
                <a:srgbClr val="EBEBEB"/>
              </a:buClr>
              <a:buSzPts val="2550"/>
              <a:buFont typeface="Helvetica Neue"/>
              <a:buChar char="•"/>
              <a:defRPr sz="3400">
                <a:solidFill>
                  <a:srgbClr val="EBEBEB"/>
                </a:solidFill>
                <a:latin typeface="Helvetica Neue"/>
                <a:ea typeface="Helvetica Neue"/>
                <a:cs typeface="Helvetica Neue"/>
                <a:sym typeface="Helvetica Neue"/>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29" name="Google Shape;29;p64"/>
          <p:cNvSpPr txBox="1"/>
          <p:nvPr>
            <p:ph idx="12" type="sldNum"/>
          </p:nvPr>
        </p:nvSpPr>
        <p:spPr>
          <a:xfrm>
            <a:off x="6311798" y="925830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65"/>
          <p:cNvSpPr/>
          <p:nvPr>
            <p:ph idx="2" type="pic"/>
          </p:nvPr>
        </p:nvSpPr>
        <p:spPr>
          <a:xfrm>
            <a:off x="1104900" y="127000"/>
            <a:ext cx="10795000" cy="7200415"/>
          </a:xfrm>
          <a:prstGeom prst="rect">
            <a:avLst/>
          </a:prstGeom>
          <a:noFill/>
          <a:ln>
            <a:noFill/>
          </a:ln>
          <a:effectLst>
            <a:outerShdw blurRad="254000" rotWithShape="0" dir="5400000" dist="127000">
              <a:srgbClr val="000000">
                <a:alpha val="69803"/>
              </a:srgbClr>
            </a:outerShdw>
          </a:effectLst>
        </p:spPr>
      </p:sp>
      <p:sp>
        <p:nvSpPr>
          <p:cNvPr id="32" name="Google Shape;32;p65"/>
          <p:cNvSpPr txBox="1"/>
          <p:nvPr>
            <p:ph type="title"/>
          </p:nvPr>
        </p:nvSpPr>
        <p:spPr>
          <a:xfrm>
            <a:off x="762000" y="6883400"/>
            <a:ext cx="11480800" cy="10795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FFFFFF"/>
              </a:buClr>
              <a:buSzPts val="6400"/>
              <a:buFont typeface="Helvetica Neue"/>
              <a:buNone/>
              <a:defRPr b="1" sz="6400">
                <a:latin typeface="Helvetica Neue"/>
                <a:ea typeface="Helvetica Neue"/>
                <a:cs typeface="Helvetica Neue"/>
                <a:sym typeface="Helvetica Neu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33" name="Google Shape;33;p65"/>
          <p:cNvSpPr txBox="1"/>
          <p:nvPr>
            <p:ph idx="1" type="body"/>
          </p:nvPr>
        </p:nvSpPr>
        <p:spPr>
          <a:xfrm>
            <a:off x="762000" y="8128000"/>
            <a:ext cx="11480800" cy="9144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1pPr>
            <a:lvl2pPr indent="-228600" lvl="1" marL="9144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2pPr>
            <a:lvl3pPr indent="-228600" lvl="2" marL="13716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3pPr>
            <a:lvl4pPr indent="-228600" lvl="3" marL="18288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4pPr>
            <a:lvl5pPr indent="-228600" lvl="4" marL="2286000" algn="ctr">
              <a:lnSpc>
                <a:spcPct val="100000"/>
              </a:lnSpc>
              <a:spcBef>
                <a:spcPts val="0"/>
              </a:spcBef>
              <a:spcAft>
                <a:spcPts val="0"/>
              </a:spcAft>
              <a:buClr>
                <a:srgbClr val="FFFFFF"/>
              </a:buClr>
              <a:buSzPts val="2400"/>
              <a:buFont typeface="Helvetica Neue"/>
              <a:buNone/>
              <a:defRPr sz="2400">
                <a:latin typeface="Helvetica Neue"/>
                <a:ea typeface="Helvetica Neue"/>
                <a:cs typeface="Helvetica Neue"/>
                <a:sym typeface="Helvetica Neue"/>
              </a:defRPr>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34" name="Google Shape;34;p65"/>
          <p:cNvSpPr txBox="1"/>
          <p:nvPr>
            <p:ph idx="12" type="sldNum"/>
          </p:nvPr>
        </p:nvSpPr>
        <p:spPr>
          <a:xfrm>
            <a:off x="6311798" y="9245600"/>
            <a:ext cx="368504" cy="374600"/>
          </a:xfrm>
          <a:prstGeom prst="rect">
            <a:avLst/>
          </a:prstGeom>
          <a:noFill/>
          <a:ln>
            <a:noFill/>
          </a:ln>
        </p:spPr>
        <p:txBody>
          <a:bodyPr anchorCtr="0" anchor="t" bIns="50800" lIns="50800" spcFirstLastPara="1" rIns="50800" wrap="square" tIns="50800">
            <a:spAutoFit/>
          </a:bodyPr>
          <a:lstStyle>
            <a:lvl1pPr indent="0" lvl="0"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EBEBEB"/>
              </a:buClr>
              <a:buSzPts val="1800"/>
              <a:buFont typeface="Helvetica Neue"/>
              <a:buNone/>
              <a:defRPr>
                <a:solidFill>
                  <a:srgbClr val="EBEBEB"/>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35" name="Shape 35"/>
        <p:cNvGrpSpPr/>
        <p:nvPr/>
      </p:nvGrpSpPr>
      <p:grpSpPr>
        <a:xfrm>
          <a:off x="0" y="0"/>
          <a:ext cx="0" cy="0"/>
          <a:chOff x="0" y="0"/>
          <a:chExt cx="0" cy="0"/>
        </a:xfrm>
      </p:grpSpPr>
      <p:sp>
        <p:nvSpPr>
          <p:cNvPr id="36" name="Google Shape;36;p66"/>
          <p:cNvSpPr txBox="1"/>
          <p:nvPr>
            <p:ph type="title"/>
          </p:nvPr>
        </p:nvSpPr>
        <p:spPr>
          <a:xfrm>
            <a:off x="1270000" y="1638300"/>
            <a:ext cx="10464800" cy="33020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37" name="Google Shape;37;p66"/>
          <p:cNvSpPr txBox="1"/>
          <p:nvPr>
            <p:ph idx="1" type="body"/>
          </p:nvPr>
        </p:nvSpPr>
        <p:spPr>
          <a:xfrm>
            <a:off x="1270000" y="5029200"/>
            <a:ext cx="10464800" cy="11303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3200"/>
              <a:buFont typeface="Helvetica Neue Light"/>
              <a:buNone/>
              <a:defRPr sz="3200"/>
            </a:lvl1pPr>
            <a:lvl2pPr indent="-228600" lvl="1" marL="914400" algn="ctr">
              <a:lnSpc>
                <a:spcPct val="100000"/>
              </a:lnSpc>
              <a:spcBef>
                <a:spcPts val="0"/>
              </a:spcBef>
              <a:spcAft>
                <a:spcPts val="0"/>
              </a:spcAft>
              <a:buClr>
                <a:srgbClr val="FFFFFF"/>
              </a:buClr>
              <a:buSzPts val="3200"/>
              <a:buFont typeface="Helvetica Neue Light"/>
              <a:buNone/>
              <a:defRPr sz="3200"/>
            </a:lvl2pPr>
            <a:lvl3pPr indent="-228600" lvl="2" marL="1371600" algn="ctr">
              <a:lnSpc>
                <a:spcPct val="100000"/>
              </a:lnSpc>
              <a:spcBef>
                <a:spcPts val="0"/>
              </a:spcBef>
              <a:spcAft>
                <a:spcPts val="0"/>
              </a:spcAft>
              <a:buClr>
                <a:srgbClr val="FFFFFF"/>
              </a:buClr>
              <a:buSzPts val="3200"/>
              <a:buFont typeface="Helvetica Neue Light"/>
              <a:buNone/>
              <a:defRPr sz="3200"/>
            </a:lvl3pPr>
            <a:lvl4pPr indent="-228600" lvl="3" marL="1828800" algn="ctr">
              <a:lnSpc>
                <a:spcPct val="100000"/>
              </a:lnSpc>
              <a:spcBef>
                <a:spcPts val="0"/>
              </a:spcBef>
              <a:spcAft>
                <a:spcPts val="0"/>
              </a:spcAft>
              <a:buClr>
                <a:srgbClr val="FFFFFF"/>
              </a:buClr>
              <a:buSzPts val="3200"/>
              <a:buFont typeface="Helvetica Neue Light"/>
              <a:buNone/>
              <a:defRPr sz="3200"/>
            </a:lvl4pPr>
            <a:lvl5pPr indent="-228600" lvl="4" marL="2286000" algn="ctr">
              <a:lnSpc>
                <a:spcPct val="100000"/>
              </a:lnSpc>
              <a:spcBef>
                <a:spcPts val="0"/>
              </a:spcBef>
              <a:spcAft>
                <a:spcPts val="0"/>
              </a:spcAft>
              <a:buClr>
                <a:srgbClr val="FFFFFF"/>
              </a:buClr>
              <a:buSzPts val="3200"/>
              <a:buFont typeface="Helvetica Neue Light"/>
              <a:buNone/>
              <a:defRPr sz="3200"/>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38" name="Google Shape;38;p66"/>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Horizontal">
  <p:cSld name="Photo - Horizontal 2">
    <p:spTree>
      <p:nvGrpSpPr>
        <p:cNvPr id="39" name="Shape 39"/>
        <p:cNvGrpSpPr/>
        <p:nvPr/>
      </p:nvGrpSpPr>
      <p:grpSpPr>
        <a:xfrm>
          <a:off x="0" y="0"/>
          <a:ext cx="0" cy="0"/>
          <a:chOff x="0" y="0"/>
          <a:chExt cx="0" cy="0"/>
        </a:xfrm>
      </p:grpSpPr>
      <p:sp>
        <p:nvSpPr>
          <p:cNvPr id="40" name="Google Shape;40;p67"/>
          <p:cNvSpPr/>
          <p:nvPr>
            <p:ph idx="2" type="pic"/>
          </p:nvPr>
        </p:nvSpPr>
        <p:spPr>
          <a:xfrm>
            <a:off x="1600200" y="330200"/>
            <a:ext cx="9779001" cy="6519334"/>
          </a:xfrm>
          <a:prstGeom prst="rect">
            <a:avLst/>
          </a:prstGeom>
          <a:noFill/>
          <a:ln>
            <a:noFill/>
          </a:ln>
        </p:spPr>
      </p:sp>
      <p:sp>
        <p:nvSpPr>
          <p:cNvPr id="41" name="Google Shape;41;p67"/>
          <p:cNvSpPr txBox="1"/>
          <p:nvPr>
            <p:ph type="title"/>
          </p:nvPr>
        </p:nvSpPr>
        <p:spPr>
          <a:xfrm>
            <a:off x="1270000" y="6718300"/>
            <a:ext cx="10464800" cy="1422400"/>
          </a:xfrm>
          <a:prstGeom prst="rect">
            <a:avLst/>
          </a:prstGeom>
          <a:noFill/>
          <a:ln>
            <a:noFill/>
          </a:ln>
        </p:spPr>
        <p:txBody>
          <a:bodyPr anchorCtr="0" anchor="b" bIns="50800" lIns="50800" spcFirstLastPara="1" rIns="50800" wrap="square" tIns="50800">
            <a:normAutofit/>
          </a:bodyPr>
          <a:lstStyle>
            <a:lvl1pPr lvl="0" algn="ctr">
              <a:lnSpc>
                <a:spcPct val="100000"/>
              </a:lnSpc>
              <a:spcBef>
                <a:spcPts val="0"/>
              </a:spcBef>
              <a:spcAft>
                <a:spcPts val="0"/>
              </a:spcAft>
              <a:buClr>
                <a:srgbClr val="FFFFFF"/>
              </a:buClr>
              <a:buSzPts val="1800"/>
              <a:buNone/>
              <a:defRPr/>
            </a:lvl1pPr>
            <a:lvl2pPr lvl="1" algn="ctr">
              <a:lnSpc>
                <a:spcPct val="100000"/>
              </a:lnSpc>
              <a:spcBef>
                <a:spcPts val="0"/>
              </a:spcBef>
              <a:spcAft>
                <a:spcPts val="0"/>
              </a:spcAft>
              <a:buClr>
                <a:srgbClr val="FFFFFF"/>
              </a:buClr>
              <a:buSzPts val="1800"/>
              <a:buNone/>
              <a:defRPr/>
            </a:lvl2pPr>
            <a:lvl3pPr lvl="2" algn="ctr">
              <a:lnSpc>
                <a:spcPct val="100000"/>
              </a:lnSpc>
              <a:spcBef>
                <a:spcPts val="0"/>
              </a:spcBef>
              <a:spcAft>
                <a:spcPts val="0"/>
              </a:spcAft>
              <a:buClr>
                <a:srgbClr val="FFFFFF"/>
              </a:buClr>
              <a:buSzPts val="1800"/>
              <a:buNone/>
              <a:defRPr/>
            </a:lvl3pPr>
            <a:lvl4pPr lvl="3" algn="ctr">
              <a:lnSpc>
                <a:spcPct val="100000"/>
              </a:lnSpc>
              <a:spcBef>
                <a:spcPts val="0"/>
              </a:spcBef>
              <a:spcAft>
                <a:spcPts val="0"/>
              </a:spcAft>
              <a:buClr>
                <a:srgbClr val="FFFFFF"/>
              </a:buClr>
              <a:buSzPts val="1800"/>
              <a:buNone/>
              <a:defRPr/>
            </a:lvl4pPr>
            <a:lvl5pPr lvl="4" algn="ctr">
              <a:lnSpc>
                <a:spcPct val="100000"/>
              </a:lnSpc>
              <a:spcBef>
                <a:spcPts val="0"/>
              </a:spcBef>
              <a:spcAft>
                <a:spcPts val="0"/>
              </a:spcAft>
              <a:buClr>
                <a:srgbClr val="FFFFFF"/>
              </a:buClr>
              <a:buSzPts val="1800"/>
              <a:buNone/>
              <a:defRPr/>
            </a:lvl5pPr>
            <a:lvl6pPr lvl="5" algn="ctr">
              <a:lnSpc>
                <a:spcPct val="100000"/>
              </a:lnSpc>
              <a:spcBef>
                <a:spcPts val="0"/>
              </a:spcBef>
              <a:spcAft>
                <a:spcPts val="0"/>
              </a:spcAft>
              <a:buClr>
                <a:srgbClr val="FFFFFF"/>
              </a:buClr>
              <a:buSzPts val="1800"/>
              <a:buNone/>
              <a:defRPr/>
            </a:lvl6pPr>
            <a:lvl7pPr lvl="6" algn="ctr">
              <a:lnSpc>
                <a:spcPct val="100000"/>
              </a:lnSpc>
              <a:spcBef>
                <a:spcPts val="0"/>
              </a:spcBef>
              <a:spcAft>
                <a:spcPts val="0"/>
              </a:spcAft>
              <a:buClr>
                <a:srgbClr val="FFFFFF"/>
              </a:buClr>
              <a:buSzPts val="1800"/>
              <a:buNone/>
              <a:defRPr/>
            </a:lvl7pPr>
            <a:lvl8pPr lvl="7" algn="ctr">
              <a:lnSpc>
                <a:spcPct val="100000"/>
              </a:lnSpc>
              <a:spcBef>
                <a:spcPts val="0"/>
              </a:spcBef>
              <a:spcAft>
                <a:spcPts val="0"/>
              </a:spcAft>
              <a:buClr>
                <a:srgbClr val="FFFFFF"/>
              </a:buClr>
              <a:buSzPts val="1800"/>
              <a:buNone/>
              <a:defRPr/>
            </a:lvl8pPr>
            <a:lvl9pPr lvl="8" algn="ctr">
              <a:lnSpc>
                <a:spcPct val="100000"/>
              </a:lnSpc>
              <a:spcBef>
                <a:spcPts val="0"/>
              </a:spcBef>
              <a:spcAft>
                <a:spcPts val="0"/>
              </a:spcAft>
              <a:buClr>
                <a:srgbClr val="FFFFFF"/>
              </a:buClr>
              <a:buSzPts val="1800"/>
              <a:buNone/>
              <a:defRPr/>
            </a:lvl9pPr>
          </a:lstStyle>
          <a:p/>
        </p:txBody>
      </p:sp>
      <p:sp>
        <p:nvSpPr>
          <p:cNvPr id="42" name="Google Shape;42;p67"/>
          <p:cNvSpPr txBox="1"/>
          <p:nvPr>
            <p:ph idx="1" type="body"/>
          </p:nvPr>
        </p:nvSpPr>
        <p:spPr>
          <a:xfrm>
            <a:off x="1270000" y="8191500"/>
            <a:ext cx="10464800" cy="1219200"/>
          </a:xfrm>
          <a:prstGeom prst="rect">
            <a:avLst/>
          </a:prstGeom>
          <a:noFill/>
          <a:ln>
            <a:noFill/>
          </a:ln>
        </p:spPr>
        <p:txBody>
          <a:bodyPr anchorCtr="0" anchor="t" bIns="50800" lIns="50800" spcFirstLastPara="1" rIns="50800" wrap="square" tIns="50800">
            <a:normAutofit/>
          </a:bodyPr>
          <a:lstStyle>
            <a:lvl1pPr indent="-228600" lvl="0" marL="457200" algn="ctr">
              <a:lnSpc>
                <a:spcPct val="100000"/>
              </a:lnSpc>
              <a:spcBef>
                <a:spcPts val="0"/>
              </a:spcBef>
              <a:spcAft>
                <a:spcPts val="0"/>
              </a:spcAft>
              <a:buClr>
                <a:srgbClr val="FFFFFF"/>
              </a:buClr>
              <a:buSzPts val="3200"/>
              <a:buFont typeface="Helvetica Neue Light"/>
              <a:buNone/>
              <a:defRPr sz="3200"/>
            </a:lvl1pPr>
            <a:lvl2pPr indent="-228600" lvl="1" marL="914400" algn="ctr">
              <a:lnSpc>
                <a:spcPct val="100000"/>
              </a:lnSpc>
              <a:spcBef>
                <a:spcPts val="0"/>
              </a:spcBef>
              <a:spcAft>
                <a:spcPts val="0"/>
              </a:spcAft>
              <a:buClr>
                <a:srgbClr val="FFFFFF"/>
              </a:buClr>
              <a:buSzPts val="3200"/>
              <a:buFont typeface="Helvetica Neue Light"/>
              <a:buNone/>
              <a:defRPr sz="3200"/>
            </a:lvl2pPr>
            <a:lvl3pPr indent="-228600" lvl="2" marL="1371600" algn="ctr">
              <a:lnSpc>
                <a:spcPct val="100000"/>
              </a:lnSpc>
              <a:spcBef>
                <a:spcPts val="0"/>
              </a:spcBef>
              <a:spcAft>
                <a:spcPts val="0"/>
              </a:spcAft>
              <a:buClr>
                <a:srgbClr val="FFFFFF"/>
              </a:buClr>
              <a:buSzPts val="3200"/>
              <a:buFont typeface="Helvetica Neue Light"/>
              <a:buNone/>
              <a:defRPr sz="3200"/>
            </a:lvl3pPr>
            <a:lvl4pPr indent="-228600" lvl="3" marL="1828800" algn="ctr">
              <a:lnSpc>
                <a:spcPct val="100000"/>
              </a:lnSpc>
              <a:spcBef>
                <a:spcPts val="0"/>
              </a:spcBef>
              <a:spcAft>
                <a:spcPts val="0"/>
              </a:spcAft>
              <a:buClr>
                <a:srgbClr val="FFFFFF"/>
              </a:buClr>
              <a:buSzPts val="3200"/>
              <a:buFont typeface="Helvetica Neue Light"/>
              <a:buNone/>
              <a:defRPr sz="3200"/>
            </a:lvl4pPr>
            <a:lvl5pPr indent="-228600" lvl="4" marL="2286000" algn="ctr">
              <a:lnSpc>
                <a:spcPct val="100000"/>
              </a:lnSpc>
              <a:spcBef>
                <a:spcPts val="0"/>
              </a:spcBef>
              <a:spcAft>
                <a:spcPts val="0"/>
              </a:spcAft>
              <a:buClr>
                <a:srgbClr val="FFFFFF"/>
              </a:buClr>
              <a:buSzPts val="3200"/>
              <a:buFont typeface="Helvetica Neue Light"/>
              <a:buNone/>
              <a:defRPr sz="3200"/>
            </a:lvl5pPr>
            <a:lvl6pPr indent="-314325" lvl="5" marL="2743200" algn="l">
              <a:lnSpc>
                <a:spcPct val="100000"/>
              </a:lnSpc>
              <a:spcBef>
                <a:spcPts val="4200"/>
              </a:spcBef>
              <a:spcAft>
                <a:spcPts val="0"/>
              </a:spcAft>
              <a:buClr>
                <a:srgbClr val="FFFFFF"/>
              </a:buClr>
              <a:buSzPts val="1350"/>
              <a:buChar char="•"/>
              <a:defRPr/>
            </a:lvl6pPr>
            <a:lvl7pPr indent="-314325" lvl="6" marL="3200400" algn="l">
              <a:lnSpc>
                <a:spcPct val="100000"/>
              </a:lnSpc>
              <a:spcBef>
                <a:spcPts val="4200"/>
              </a:spcBef>
              <a:spcAft>
                <a:spcPts val="0"/>
              </a:spcAft>
              <a:buClr>
                <a:srgbClr val="FFFFFF"/>
              </a:buClr>
              <a:buSzPts val="1350"/>
              <a:buChar char="•"/>
              <a:defRPr/>
            </a:lvl7pPr>
            <a:lvl8pPr indent="-314325" lvl="7" marL="3657600" algn="l">
              <a:lnSpc>
                <a:spcPct val="100000"/>
              </a:lnSpc>
              <a:spcBef>
                <a:spcPts val="4200"/>
              </a:spcBef>
              <a:spcAft>
                <a:spcPts val="0"/>
              </a:spcAft>
              <a:buClr>
                <a:srgbClr val="FFFFFF"/>
              </a:buClr>
              <a:buSzPts val="1350"/>
              <a:buChar char="•"/>
              <a:defRPr/>
            </a:lvl8pPr>
            <a:lvl9pPr indent="-314325" lvl="8" marL="4114800" algn="l">
              <a:lnSpc>
                <a:spcPct val="100000"/>
              </a:lnSpc>
              <a:spcBef>
                <a:spcPts val="4200"/>
              </a:spcBef>
              <a:spcAft>
                <a:spcPts val="0"/>
              </a:spcAft>
              <a:buClr>
                <a:srgbClr val="FFFFFF"/>
              </a:buClr>
              <a:buSzPts val="1350"/>
              <a:buChar char="•"/>
              <a:defRPr/>
            </a:lvl9pPr>
          </a:lstStyle>
          <a:p/>
        </p:txBody>
      </p:sp>
      <p:sp>
        <p:nvSpPr>
          <p:cNvPr id="43" name="Google Shape;43;p67"/>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algn="ctr">
              <a:lnSpc>
                <a:spcPct val="100000"/>
              </a:lnSpc>
              <a:spcBef>
                <a:spcPts val="0"/>
              </a:spcBef>
              <a:spcAft>
                <a:spcPts val="0"/>
              </a:spcAft>
              <a:buClr>
                <a:srgbClr val="FFFFFF"/>
              </a:buClr>
              <a:buSzPts val="1800"/>
              <a:buFont typeface="Helvetica Neue Light"/>
              <a:buNone/>
              <a:defRPr sz="1800">
                <a:solidFill>
                  <a:srgbClr val="FFFFFF"/>
                </a:solidFill>
              </a:defRPr>
            </a:lvl1pPr>
            <a:lvl2pPr indent="0" lvl="1" marL="0" algn="ctr">
              <a:lnSpc>
                <a:spcPct val="100000"/>
              </a:lnSpc>
              <a:spcBef>
                <a:spcPts val="0"/>
              </a:spcBef>
              <a:spcAft>
                <a:spcPts val="0"/>
              </a:spcAft>
              <a:buClr>
                <a:srgbClr val="FFFFFF"/>
              </a:buClr>
              <a:buSzPts val="1800"/>
              <a:buFont typeface="Helvetica Neue Light"/>
              <a:buNone/>
              <a:defRPr sz="1800">
                <a:solidFill>
                  <a:srgbClr val="FFFFFF"/>
                </a:solidFill>
              </a:defRPr>
            </a:lvl2pPr>
            <a:lvl3pPr indent="0" lvl="2" marL="0" algn="ctr">
              <a:lnSpc>
                <a:spcPct val="100000"/>
              </a:lnSpc>
              <a:spcBef>
                <a:spcPts val="0"/>
              </a:spcBef>
              <a:spcAft>
                <a:spcPts val="0"/>
              </a:spcAft>
              <a:buClr>
                <a:srgbClr val="FFFFFF"/>
              </a:buClr>
              <a:buSzPts val="1800"/>
              <a:buFont typeface="Helvetica Neue Light"/>
              <a:buNone/>
              <a:defRPr sz="1800">
                <a:solidFill>
                  <a:srgbClr val="FFFFFF"/>
                </a:solidFill>
              </a:defRPr>
            </a:lvl3pPr>
            <a:lvl4pPr indent="0" lvl="3" marL="0" algn="ctr">
              <a:lnSpc>
                <a:spcPct val="100000"/>
              </a:lnSpc>
              <a:spcBef>
                <a:spcPts val="0"/>
              </a:spcBef>
              <a:spcAft>
                <a:spcPts val="0"/>
              </a:spcAft>
              <a:buClr>
                <a:srgbClr val="FFFFFF"/>
              </a:buClr>
              <a:buSzPts val="1800"/>
              <a:buFont typeface="Helvetica Neue Light"/>
              <a:buNone/>
              <a:defRPr sz="1800">
                <a:solidFill>
                  <a:srgbClr val="FFFFFF"/>
                </a:solidFill>
              </a:defRPr>
            </a:lvl4pPr>
            <a:lvl5pPr indent="0" lvl="4" marL="0" algn="ctr">
              <a:lnSpc>
                <a:spcPct val="100000"/>
              </a:lnSpc>
              <a:spcBef>
                <a:spcPts val="0"/>
              </a:spcBef>
              <a:spcAft>
                <a:spcPts val="0"/>
              </a:spcAft>
              <a:buClr>
                <a:srgbClr val="FFFFFF"/>
              </a:buClr>
              <a:buSzPts val="1800"/>
              <a:buFont typeface="Helvetica Neue Light"/>
              <a:buNone/>
              <a:defRPr sz="1800">
                <a:solidFill>
                  <a:srgbClr val="FFFFFF"/>
                </a:solidFill>
              </a:defRPr>
            </a:lvl5pPr>
            <a:lvl6pPr indent="0" lvl="5" marL="0" algn="ctr">
              <a:lnSpc>
                <a:spcPct val="100000"/>
              </a:lnSpc>
              <a:spcBef>
                <a:spcPts val="0"/>
              </a:spcBef>
              <a:spcAft>
                <a:spcPts val="0"/>
              </a:spcAft>
              <a:buClr>
                <a:srgbClr val="FFFFFF"/>
              </a:buClr>
              <a:buSzPts val="1800"/>
              <a:buFont typeface="Helvetica Neue Light"/>
              <a:buNone/>
              <a:defRPr sz="1800">
                <a:solidFill>
                  <a:srgbClr val="FFFFFF"/>
                </a:solidFill>
              </a:defRPr>
            </a:lvl6pPr>
            <a:lvl7pPr indent="0" lvl="6" marL="0" algn="ctr">
              <a:lnSpc>
                <a:spcPct val="100000"/>
              </a:lnSpc>
              <a:spcBef>
                <a:spcPts val="0"/>
              </a:spcBef>
              <a:spcAft>
                <a:spcPts val="0"/>
              </a:spcAft>
              <a:buClr>
                <a:srgbClr val="FFFFFF"/>
              </a:buClr>
              <a:buSzPts val="1800"/>
              <a:buFont typeface="Helvetica Neue Light"/>
              <a:buNone/>
              <a:defRPr sz="1800">
                <a:solidFill>
                  <a:srgbClr val="FFFFFF"/>
                </a:solidFill>
              </a:defRPr>
            </a:lvl7pPr>
            <a:lvl8pPr indent="0" lvl="7" marL="0" algn="ctr">
              <a:lnSpc>
                <a:spcPct val="100000"/>
              </a:lnSpc>
              <a:spcBef>
                <a:spcPts val="0"/>
              </a:spcBef>
              <a:spcAft>
                <a:spcPts val="0"/>
              </a:spcAft>
              <a:buClr>
                <a:srgbClr val="FFFFFF"/>
              </a:buClr>
              <a:buSzPts val="1800"/>
              <a:buFont typeface="Helvetica Neue Light"/>
              <a:buNone/>
              <a:defRPr sz="1800">
                <a:solidFill>
                  <a:srgbClr val="FFFFFF"/>
                </a:solidFill>
              </a:defRPr>
            </a:lvl8pPr>
            <a:lvl9pPr indent="0" lvl="8" marL="0" algn="ctr">
              <a:lnSpc>
                <a:spcPct val="100000"/>
              </a:lnSpc>
              <a:spcBef>
                <a:spcPts val="0"/>
              </a:spcBef>
              <a:spcAft>
                <a:spcPts val="0"/>
              </a:spcAft>
              <a:buClr>
                <a:srgbClr val="FFFFFF"/>
              </a:buClr>
              <a:buSzPts val="1800"/>
              <a:buFont typeface="Helvetica Neue Light"/>
              <a:buNone/>
              <a:defRPr sz="1800">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9.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58"/>
          <p:cNvSpPr txBox="1"/>
          <p:nvPr>
            <p:ph type="title"/>
          </p:nvPr>
        </p:nvSpPr>
        <p:spPr>
          <a:xfrm>
            <a:off x="952500" y="406400"/>
            <a:ext cx="11099800" cy="2120900"/>
          </a:xfrm>
          <a:prstGeom prst="rect">
            <a:avLst/>
          </a:prstGeom>
          <a:noFill/>
          <a:ln>
            <a:noFill/>
          </a:ln>
        </p:spPr>
        <p:txBody>
          <a:bodyPr anchorCtr="0" anchor="ctr" bIns="50800" lIns="50800" spcFirstLastPara="1" rIns="50800" wrap="square" tIns="50800">
            <a:normAutofit/>
          </a:bodyPr>
          <a:lstStyle>
            <a:lvl1pPr lvl="0"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FFFFFF"/>
              </a:buClr>
              <a:buSzPts val="8000"/>
              <a:buFont typeface="Helvetica Neue Light"/>
              <a:buNone/>
              <a:defRPr b="0" i="0" sz="8000" u="none" cap="none" strike="noStrike">
                <a:solidFill>
                  <a:srgbClr val="FFFFFF"/>
                </a:solidFill>
                <a:latin typeface="Helvetica Neue Light"/>
                <a:ea typeface="Helvetica Neue Light"/>
                <a:cs typeface="Helvetica Neue Light"/>
                <a:sym typeface="Helvetica Neue Light"/>
              </a:defRPr>
            </a:lvl9pPr>
          </a:lstStyle>
          <a:p/>
        </p:txBody>
      </p:sp>
      <p:sp>
        <p:nvSpPr>
          <p:cNvPr id="7" name="Google Shape;7;p58"/>
          <p:cNvSpPr txBox="1"/>
          <p:nvPr>
            <p:ph idx="1" type="body"/>
          </p:nvPr>
        </p:nvSpPr>
        <p:spPr>
          <a:xfrm>
            <a:off x="952500" y="2590800"/>
            <a:ext cx="11099800" cy="6286500"/>
          </a:xfrm>
          <a:prstGeom prst="rect">
            <a:avLst/>
          </a:prstGeom>
          <a:noFill/>
          <a:ln>
            <a:noFill/>
          </a:ln>
        </p:spPr>
        <p:txBody>
          <a:bodyPr anchorCtr="0" anchor="ctr" bIns="50800" lIns="50800" spcFirstLastPara="1" rIns="50800" wrap="square" tIns="50800">
            <a:normAutofit/>
          </a:bodyPr>
          <a:lstStyle>
            <a:lvl1pPr indent="-409575" lvl="0" marL="4572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1pPr>
            <a:lvl2pPr indent="-409575" lvl="1" marL="9144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2pPr>
            <a:lvl3pPr indent="-409575" lvl="2" marL="13716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3pPr>
            <a:lvl4pPr indent="-409575" lvl="3" marL="18288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4pPr>
            <a:lvl5pPr indent="-409575" lvl="4" marL="22860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5pPr>
            <a:lvl6pPr indent="-409575" lvl="5" marL="27432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6pPr>
            <a:lvl7pPr indent="-409575" lvl="6" marL="32004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7pPr>
            <a:lvl8pPr indent="-409575" lvl="7" marL="36576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8pPr>
            <a:lvl9pPr indent="-409575" lvl="8" marL="4114800" marR="0" rtl="0" algn="l">
              <a:lnSpc>
                <a:spcPct val="100000"/>
              </a:lnSpc>
              <a:spcBef>
                <a:spcPts val="4200"/>
              </a:spcBef>
              <a:spcAft>
                <a:spcPts val="0"/>
              </a:spcAft>
              <a:buClr>
                <a:srgbClr val="FFFFFF"/>
              </a:buClr>
              <a:buSzPts val="2850"/>
              <a:buFont typeface="Helvetica Neue Light"/>
              <a:buChar char="•"/>
              <a:defRPr b="0" i="0" sz="3800" u="none" cap="none" strike="noStrike">
                <a:solidFill>
                  <a:srgbClr val="FFFFFF"/>
                </a:solidFill>
                <a:latin typeface="Helvetica Neue Light"/>
                <a:ea typeface="Helvetica Neue Light"/>
                <a:cs typeface="Helvetica Neue Light"/>
                <a:sym typeface="Helvetica Neue Light"/>
              </a:defRPr>
            </a:lvl9pPr>
          </a:lstStyle>
          <a:p/>
        </p:txBody>
      </p:sp>
      <p:sp>
        <p:nvSpPr>
          <p:cNvPr id="8" name="Google Shape;8;p58"/>
          <p:cNvSpPr txBox="1"/>
          <p:nvPr>
            <p:ph idx="12" type="sldNum"/>
          </p:nvPr>
        </p:nvSpPr>
        <p:spPr>
          <a:xfrm>
            <a:off x="6311798" y="9245600"/>
            <a:ext cx="368504" cy="381000"/>
          </a:xfrm>
          <a:prstGeom prst="rect">
            <a:avLst/>
          </a:prstGeom>
          <a:noFill/>
          <a:ln>
            <a:noFill/>
          </a:ln>
        </p:spPr>
        <p:txBody>
          <a:bodyPr anchorCtr="0" anchor="t" bIns="50800" lIns="50800" spcFirstLastPara="1" rIns="50800" wrap="square" tIns="50800">
            <a:spAutoFit/>
          </a:bodyPr>
          <a:lstStyle>
            <a:lvl1pPr indent="0" lvl="0"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1800"/>
              <a:buFont typeface="Helvetica Neue Light"/>
              <a:buNone/>
              <a:defRPr b="0" i="0" sz="18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5.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jp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7.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hyperlink" Target="http://mappingmonroe.monroecounty.gov/surveymonuments/" TargetMode="External"/><Relationship Id="rId4" Type="http://schemas.openxmlformats.org/officeDocument/2006/relationships/image" Target="../media/image44.jpg"/><Relationship Id="rId5" Type="http://schemas.openxmlformats.org/officeDocument/2006/relationships/image" Target="../media/image48.jpg"/><Relationship Id="rId6"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jpg"/><Relationship Id="rId4" Type="http://schemas.openxmlformats.org/officeDocument/2006/relationships/image" Target="../media/image57.jpg"/><Relationship Id="rId5" Type="http://schemas.openxmlformats.org/officeDocument/2006/relationships/image" Target="../media/image58.jpg"/><Relationship Id="rId6" Type="http://schemas.openxmlformats.org/officeDocument/2006/relationships/image" Target="../media/image5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63.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
          <p:cNvSpPr txBox="1"/>
          <p:nvPr/>
        </p:nvSpPr>
        <p:spPr>
          <a:xfrm>
            <a:off x="-1" y="3351885"/>
            <a:ext cx="13004802" cy="304983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6400"/>
              <a:buFont typeface="Helvetica Neue"/>
              <a:buNone/>
            </a:pPr>
            <a:r>
              <a:rPr b="1" i="0" lang="en-US" sz="6400" u="none" cap="none" strike="noStrike">
                <a:solidFill>
                  <a:srgbClr val="FFFFFF"/>
                </a:solidFill>
                <a:latin typeface="Helvetica Neue"/>
                <a:ea typeface="Helvetica Neue"/>
                <a:cs typeface="Helvetica Neue"/>
                <a:sym typeface="Helvetica Neue"/>
              </a:rPr>
              <a:t>Fundamentals of Geographic Information: scale, projections, coordinate systems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0"/>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5600"/>
              <a:buFont typeface="Helvetica Neue"/>
              <a:buNone/>
            </a:pPr>
            <a:r>
              <a:rPr lang="en-US" sz="5600"/>
              <a:t>What is map scale? </a:t>
            </a:r>
            <a:endParaRPr/>
          </a:p>
        </p:txBody>
      </p:sp>
      <p:pic>
        <p:nvPicPr>
          <p:cNvPr descr="C:\RIT\Dissertation\presentations\CRC_Press_Book\chapters\chapter_2\C2_Figures\Figure_2_3_small_large_scale_maps.png" id="144" name="Google Shape;144;p10"/>
          <p:cNvPicPr preferRelativeResize="0"/>
          <p:nvPr/>
        </p:nvPicPr>
        <p:blipFill rotWithShape="1">
          <a:blip r:embed="rId3">
            <a:alphaModFix/>
          </a:blip>
          <a:srcRect b="6995" l="0" r="0" t="0"/>
          <a:stretch/>
        </p:blipFill>
        <p:spPr>
          <a:xfrm>
            <a:off x="39409" y="2450099"/>
            <a:ext cx="12934813" cy="6240574"/>
          </a:xfrm>
          <a:prstGeom prst="rect">
            <a:avLst/>
          </a:prstGeom>
          <a:noFill/>
          <a:ln>
            <a:noFill/>
          </a:ln>
        </p:spPr>
      </p:pic>
      <p:sp>
        <p:nvSpPr>
          <p:cNvPr id="145" name="Google Shape;145;p10"/>
          <p:cNvSpPr txBox="1"/>
          <p:nvPr/>
        </p:nvSpPr>
        <p:spPr>
          <a:xfrm>
            <a:off x="8212932" y="8702370"/>
            <a:ext cx="4727143"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1"/>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Why do we care about scale? </a:t>
            </a:r>
            <a:endParaRPr/>
          </a:p>
        </p:txBody>
      </p:sp>
      <p:sp>
        <p:nvSpPr>
          <p:cNvPr id="151" name="Google Shape;151;p11"/>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345440" lvl="0" marL="345440" rtl="0" algn="l">
              <a:lnSpc>
                <a:spcPct val="100000"/>
              </a:lnSpc>
              <a:spcBef>
                <a:spcPts val="0"/>
              </a:spcBef>
              <a:spcAft>
                <a:spcPts val="0"/>
              </a:spcAft>
              <a:buClr>
                <a:srgbClr val="EBEBEB"/>
              </a:buClr>
              <a:buSzPts val="2100"/>
              <a:buFont typeface="Helvetica Neue"/>
              <a:buChar char="•"/>
            </a:pPr>
            <a:r>
              <a:rPr lang="en-US" sz="2800"/>
              <a:t>Data detail is scale-dependent</a:t>
            </a:r>
            <a:endParaRPr/>
          </a:p>
          <a:p>
            <a:pPr indent="-345440" lvl="0" marL="345440" rtl="0" algn="l">
              <a:lnSpc>
                <a:spcPct val="100000"/>
              </a:lnSpc>
              <a:spcBef>
                <a:spcPts val="3500"/>
              </a:spcBef>
              <a:spcAft>
                <a:spcPts val="0"/>
              </a:spcAft>
              <a:buClr>
                <a:srgbClr val="EBEBEB"/>
              </a:buClr>
              <a:buSzPts val="2100"/>
              <a:buFont typeface="Helvetica Neue"/>
              <a:buChar char="•"/>
            </a:pPr>
            <a:r>
              <a:rPr lang="en-US" sz="2800"/>
              <a:t>Accuracy is scale-dependent</a:t>
            </a:r>
            <a:endParaRPr/>
          </a:p>
          <a:p>
            <a:pPr indent="-345440" lvl="1" marL="690880" rtl="0" algn="l">
              <a:lnSpc>
                <a:spcPct val="100000"/>
              </a:lnSpc>
              <a:spcBef>
                <a:spcPts val="3500"/>
              </a:spcBef>
              <a:spcAft>
                <a:spcPts val="0"/>
              </a:spcAft>
              <a:buClr>
                <a:srgbClr val="EBEBEB"/>
              </a:buClr>
              <a:buSzPts val="2100"/>
              <a:buFont typeface="Helvetica Neue"/>
              <a:buChar char="•"/>
            </a:pPr>
            <a:r>
              <a:rPr lang="en-US" sz="2800"/>
              <a:t>USGS National Map Accuracy Standards </a:t>
            </a:r>
            <a:endParaRPr/>
          </a:p>
          <a:p>
            <a:pPr indent="-345440" lvl="1" marL="690880" rtl="0" algn="l">
              <a:lnSpc>
                <a:spcPct val="100000"/>
              </a:lnSpc>
              <a:spcBef>
                <a:spcPts val="3500"/>
              </a:spcBef>
              <a:spcAft>
                <a:spcPts val="0"/>
              </a:spcAft>
              <a:buClr>
                <a:srgbClr val="EBEBEB"/>
              </a:buClr>
              <a:buSzPts val="2100"/>
              <a:buFont typeface="Helvetica Neue"/>
              <a:buChar char="•"/>
            </a:pPr>
            <a:r>
              <a:rPr lang="en-US" sz="2800"/>
              <a:t>Horizontal Positional Accuracy: 90 percent of well-defined points tested are within 0.02 inches of true position. </a:t>
            </a:r>
            <a:endParaRPr/>
          </a:p>
          <a:p>
            <a:pPr indent="-345440" lvl="2" marL="1036319" rtl="0" algn="l">
              <a:lnSpc>
                <a:spcPct val="100000"/>
              </a:lnSpc>
              <a:spcBef>
                <a:spcPts val="3500"/>
              </a:spcBef>
              <a:spcAft>
                <a:spcPts val="0"/>
              </a:spcAft>
              <a:buClr>
                <a:srgbClr val="EBEBEB"/>
              </a:buClr>
              <a:buSzPts val="2100"/>
              <a:buFont typeface="Helvetica Neue"/>
              <a:buChar char="•"/>
            </a:pPr>
            <a:r>
              <a:rPr lang="en-US" sz="2800"/>
              <a:t>Real world values vary depending on map scale</a:t>
            </a:r>
            <a:endParaRPr/>
          </a:p>
          <a:p>
            <a:pPr indent="-345440" lvl="1" marL="690880" rtl="0" algn="l">
              <a:lnSpc>
                <a:spcPct val="100000"/>
              </a:lnSpc>
              <a:spcBef>
                <a:spcPts val="3500"/>
              </a:spcBef>
              <a:spcAft>
                <a:spcPts val="0"/>
              </a:spcAft>
              <a:buClr>
                <a:srgbClr val="EBEBEB"/>
              </a:buClr>
              <a:buSzPts val="2100"/>
              <a:buFont typeface="Helvetica Neue"/>
              <a:buChar char="•"/>
            </a:pPr>
            <a:r>
              <a:rPr lang="en-US" sz="2800"/>
              <a:t>Vertical Positional Accuracy: 90 percent of well-defined points tested are within one-half contour interval of the correct value.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944016" y="-399498"/>
            <a:ext cx="11480803" cy="2146302"/>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Detail, Accuracy and Scale</a:t>
            </a:r>
            <a:endParaRPr/>
          </a:p>
        </p:txBody>
      </p:sp>
      <p:pic>
        <p:nvPicPr>
          <p:cNvPr descr="tab4" id="157" name="Google Shape;157;p12"/>
          <p:cNvPicPr preferRelativeResize="0"/>
          <p:nvPr/>
        </p:nvPicPr>
        <p:blipFill rotWithShape="1">
          <a:blip r:embed="rId3">
            <a:alphaModFix/>
          </a:blip>
          <a:srcRect b="0" l="0" r="0" t="0"/>
          <a:stretch/>
        </p:blipFill>
        <p:spPr>
          <a:xfrm>
            <a:off x="106097" y="2775425"/>
            <a:ext cx="4208499" cy="5310296"/>
          </a:xfrm>
          <a:prstGeom prst="rect">
            <a:avLst/>
          </a:prstGeom>
          <a:noFill/>
          <a:ln>
            <a:noFill/>
          </a:ln>
        </p:spPr>
      </p:pic>
      <p:sp>
        <p:nvSpPr>
          <p:cNvPr id="158" name="Google Shape;158;p12"/>
          <p:cNvSpPr/>
          <p:nvPr/>
        </p:nvSpPr>
        <p:spPr>
          <a:xfrm>
            <a:off x="571095" y="4836212"/>
            <a:ext cx="3251203" cy="325122"/>
          </a:xfrm>
          <a:prstGeom prst="rect">
            <a:avLst/>
          </a:prstGeom>
          <a:noFill/>
          <a:ln cap="flat" cmpd="sng" w="25400">
            <a:solidFill>
              <a:srgbClr val="FF0000"/>
            </a:solidFill>
            <a:prstDash val="solid"/>
            <a:miter lim="8000"/>
            <a:headEnd len="sm" w="sm" type="none"/>
            <a:tailEnd len="sm" w="sm" type="none"/>
          </a:ln>
          <a:effectLst>
            <a:outerShdw blurRad="508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400"/>
              <a:buFont typeface="Arial"/>
              <a:buNone/>
            </a:pPr>
            <a:r>
              <a:t/>
            </a:r>
            <a:endParaRPr b="0" i="0" sz="3400" u="none" cap="none" strike="noStrike">
              <a:solidFill>
                <a:srgbClr val="FFFFFF"/>
              </a:solidFill>
              <a:latin typeface="Arial"/>
              <a:ea typeface="Arial"/>
              <a:cs typeface="Arial"/>
              <a:sym typeface="Arial"/>
            </a:endParaRPr>
          </a:p>
        </p:txBody>
      </p:sp>
      <p:sp>
        <p:nvSpPr>
          <p:cNvPr id="159" name="Google Shape;159;p12"/>
          <p:cNvSpPr/>
          <p:nvPr/>
        </p:nvSpPr>
        <p:spPr>
          <a:xfrm>
            <a:off x="571095" y="6368679"/>
            <a:ext cx="3251203" cy="325122"/>
          </a:xfrm>
          <a:prstGeom prst="rect">
            <a:avLst/>
          </a:prstGeom>
          <a:noFill/>
          <a:ln cap="flat" cmpd="sng" w="25400">
            <a:solidFill>
              <a:srgbClr val="FF0000"/>
            </a:solidFill>
            <a:prstDash val="solid"/>
            <a:miter lim="8000"/>
            <a:headEnd len="sm" w="sm" type="none"/>
            <a:tailEnd len="sm" w="sm" type="none"/>
          </a:ln>
          <a:effectLst>
            <a:outerShdw blurRad="508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400"/>
              <a:buFont typeface="Arial"/>
              <a:buNone/>
            </a:pPr>
            <a:r>
              <a:t/>
            </a:r>
            <a:endParaRPr b="0" i="0" sz="3400" u="none" cap="none" strike="noStrike">
              <a:solidFill>
                <a:srgbClr val="FFFFFF"/>
              </a:solidFill>
              <a:latin typeface="Arial"/>
              <a:ea typeface="Arial"/>
              <a:cs typeface="Arial"/>
              <a:sym typeface="Arial"/>
            </a:endParaRPr>
          </a:p>
        </p:txBody>
      </p:sp>
      <p:sp>
        <p:nvSpPr>
          <p:cNvPr id="160" name="Google Shape;160;p12"/>
          <p:cNvSpPr/>
          <p:nvPr/>
        </p:nvSpPr>
        <p:spPr>
          <a:xfrm>
            <a:off x="566580" y="6872165"/>
            <a:ext cx="3251203" cy="325122"/>
          </a:xfrm>
          <a:prstGeom prst="rect">
            <a:avLst/>
          </a:prstGeom>
          <a:noFill/>
          <a:ln cap="flat" cmpd="sng" w="25400">
            <a:solidFill>
              <a:srgbClr val="FF0000"/>
            </a:solidFill>
            <a:prstDash val="solid"/>
            <a:miter lim="8000"/>
            <a:headEnd len="sm" w="sm" type="none"/>
            <a:tailEnd len="sm" w="sm" type="none"/>
          </a:ln>
          <a:effectLst>
            <a:outerShdw blurRad="508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400"/>
              <a:buFont typeface="Arial"/>
              <a:buNone/>
            </a:pPr>
            <a:r>
              <a:t/>
            </a:r>
            <a:endParaRPr b="0" i="0" sz="3400" u="none" cap="none" strike="noStrike">
              <a:solidFill>
                <a:srgbClr val="FFFFFF"/>
              </a:solidFill>
              <a:latin typeface="Arial"/>
              <a:ea typeface="Arial"/>
              <a:cs typeface="Arial"/>
              <a:sym typeface="Arial"/>
            </a:endParaRPr>
          </a:p>
        </p:txBody>
      </p:sp>
      <p:sp>
        <p:nvSpPr>
          <p:cNvPr id="161" name="Google Shape;161;p12"/>
          <p:cNvSpPr txBox="1"/>
          <p:nvPr/>
        </p:nvSpPr>
        <p:spPr>
          <a:xfrm>
            <a:off x="464509" y="8250743"/>
            <a:ext cx="3491675" cy="324676"/>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500"/>
              <a:buFont typeface="Helvetica Neue"/>
              <a:buNone/>
            </a:pPr>
            <a:r>
              <a:rPr b="0" i="0" lang="en-US" sz="1500" u="none" cap="none" strike="noStrike">
                <a:solidFill>
                  <a:srgbClr val="EBEBEB"/>
                </a:solidFill>
                <a:latin typeface="Helvetica Neue"/>
                <a:ea typeface="Helvetica Neue"/>
                <a:cs typeface="Helvetica Neue"/>
                <a:sym typeface="Helvetica Neue"/>
              </a:rPr>
              <a:t>GIS Fundamentals, Paul Bolstad, 2002</a:t>
            </a:r>
            <a:endParaRPr/>
          </a:p>
        </p:txBody>
      </p:sp>
      <p:pic>
        <p:nvPicPr>
          <p:cNvPr descr="C:\RIT\Dissertation\presentations\CRC_Press_Book\chapters\chapter_2\C2_Figures\Figure_2_3_small_large_scale_maps.png" id="162" name="Google Shape;162;p12"/>
          <p:cNvPicPr preferRelativeResize="0"/>
          <p:nvPr/>
        </p:nvPicPr>
        <p:blipFill rotWithShape="1">
          <a:blip r:embed="rId4">
            <a:alphaModFix/>
          </a:blip>
          <a:srcRect b="16282" l="0" r="66710" t="17396"/>
          <a:stretch/>
        </p:blipFill>
        <p:spPr>
          <a:xfrm>
            <a:off x="4433092" y="1161216"/>
            <a:ext cx="4138543" cy="4277024"/>
          </a:xfrm>
          <a:prstGeom prst="rect">
            <a:avLst/>
          </a:prstGeom>
          <a:noFill/>
          <a:ln>
            <a:noFill/>
          </a:ln>
        </p:spPr>
      </p:pic>
      <p:pic>
        <p:nvPicPr>
          <p:cNvPr descr="C:\RIT\Dissertation\presentations\CRC_Press_Book\chapters\chapter_2\C2_Figures\Figure_2_3_small_large_scale_maps.png" id="163" name="Google Shape;163;p12"/>
          <p:cNvPicPr preferRelativeResize="0"/>
          <p:nvPr/>
        </p:nvPicPr>
        <p:blipFill rotWithShape="1">
          <a:blip r:embed="rId4">
            <a:alphaModFix/>
          </a:blip>
          <a:srcRect b="15543" l="67095" r="0" t="17160"/>
          <a:stretch/>
        </p:blipFill>
        <p:spPr>
          <a:xfrm>
            <a:off x="4678611" y="5497483"/>
            <a:ext cx="4011595" cy="4256119"/>
          </a:xfrm>
          <a:prstGeom prst="rect">
            <a:avLst/>
          </a:prstGeom>
          <a:noFill/>
          <a:ln>
            <a:noFill/>
          </a:ln>
        </p:spPr>
      </p:pic>
      <p:pic>
        <p:nvPicPr>
          <p:cNvPr descr="C:\RIT\Dissertation\presentations\CRC_Press_Book\chapters\chapter_2\C2_Figures\Figure_2_3_small_large_scale_maps.png" id="164" name="Google Shape;164;p12"/>
          <p:cNvPicPr preferRelativeResize="0"/>
          <p:nvPr/>
        </p:nvPicPr>
        <p:blipFill rotWithShape="1">
          <a:blip r:embed="rId4">
            <a:alphaModFix/>
          </a:blip>
          <a:srcRect b="16166" l="33354" r="33323" t="15191"/>
          <a:stretch/>
        </p:blipFill>
        <p:spPr>
          <a:xfrm>
            <a:off x="8690203" y="3375912"/>
            <a:ext cx="4234981" cy="4525491"/>
          </a:xfrm>
          <a:prstGeom prst="rect">
            <a:avLst/>
          </a:prstGeom>
          <a:noFill/>
          <a:ln>
            <a:noFill/>
          </a:ln>
        </p:spPr>
      </p:pic>
      <p:sp>
        <p:nvSpPr>
          <p:cNvPr id="165" name="Google Shape;165;p12"/>
          <p:cNvSpPr txBox="1"/>
          <p:nvPr/>
        </p:nvSpPr>
        <p:spPr>
          <a:xfrm>
            <a:off x="8928782" y="1628912"/>
            <a:ext cx="3757899" cy="11304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Oatka Creek Example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5000"/>
              <a:buFont typeface="Helvetica Neue"/>
              <a:buNone/>
            </a:pPr>
            <a:r>
              <a:rPr lang="en-US" sz="5000"/>
              <a:t>Scale is not constant across a map</a:t>
            </a:r>
            <a:endParaRPr/>
          </a:p>
        </p:txBody>
      </p:sp>
      <p:pic>
        <p:nvPicPr>
          <p:cNvPr descr="mercator" id="171" name="Google Shape;171;p13"/>
          <p:cNvPicPr preferRelativeResize="0"/>
          <p:nvPr/>
        </p:nvPicPr>
        <p:blipFill rotWithShape="1">
          <a:blip r:embed="rId3">
            <a:alphaModFix/>
          </a:blip>
          <a:srcRect b="13794" l="0" r="0" t="0"/>
          <a:stretch/>
        </p:blipFill>
        <p:spPr>
          <a:xfrm>
            <a:off x="1379502" y="2049858"/>
            <a:ext cx="10243539" cy="7152642"/>
          </a:xfrm>
          <a:prstGeom prst="rect">
            <a:avLst/>
          </a:prstGeom>
          <a:noFill/>
          <a:ln>
            <a:noFill/>
          </a:ln>
        </p:spPr>
      </p:pic>
      <p:sp>
        <p:nvSpPr>
          <p:cNvPr id="172" name="Google Shape;172;p13"/>
          <p:cNvSpPr txBox="1"/>
          <p:nvPr/>
        </p:nvSpPr>
        <p:spPr>
          <a:xfrm>
            <a:off x="650239" y="5771310"/>
            <a:ext cx="650241"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0º</a:t>
            </a:r>
            <a:endParaRPr/>
          </a:p>
        </p:txBody>
      </p:sp>
      <p:cxnSp>
        <p:nvCxnSpPr>
          <p:cNvPr id="173" name="Google Shape;173;p13"/>
          <p:cNvCxnSpPr/>
          <p:nvPr/>
        </p:nvCxnSpPr>
        <p:spPr>
          <a:xfrm>
            <a:off x="1408852" y="6195139"/>
            <a:ext cx="10187096" cy="1"/>
          </a:xfrm>
          <a:prstGeom prst="straightConnector1">
            <a:avLst/>
          </a:prstGeom>
          <a:noFill/>
          <a:ln cap="flat" cmpd="sng" w="25400">
            <a:solidFill>
              <a:srgbClr val="FF3300"/>
            </a:solidFill>
            <a:prstDash val="solid"/>
            <a:round/>
            <a:headEnd len="sm" w="sm" type="none"/>
            <a:tailEnd len="sm" w="sm" type="none"/>
          </a:ln>
        </p:spPr>
      </p:cxnSp>
      <p:sp>
        <p:nvSpPr>
          <p:cNvPr id="174" name="Google Shape;174;p13"/>
          <p:cNvSpPr txBox="1"/>
          <p:nvPr/>
        </p:nvSpPr>
        <p:spPr>
          <a:xfrm>
            <a:off x="5527040" y="5771310"/>
            <a:ext cx="1625602" cy="387072"/>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40,000 km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4"/>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5000"/>
              <a:buFont typeface="Helvetica Neue"/>
              <a:buNone/>
            </a:pPr>
            <a:r>
              <a:rPr lang="en-US" sz="5000"/>
              <a:t>Scale is not constant across a map</a:t>
            </a:r>
            <a:endParaRPr/>
          </a:p>
        </p:txBody>
      </p:sp>
      <p:pic>
        <p:nvPicPr>
          <p:cNvPr descr="mercator" id="180" name="Google Shape;180;p14"/>
          <p:cNvPicPr preferRelativeResize="0"/>
          <p:nvPr/>
        </p:nvPicPr>
        <p:blipFill rotWithShape="1">
          <a:blip r:embed="rId3">
            <a:alphaModFix/>
          </a:blip>
          <a:srcRect b="13794" l="0" r="0" t="0"/>
          <a:stretch/>
        </p:blipFill>
        <p:spPr>
          <a:xfrm>
            <a:off x="1745358" y="2269065"/>
            <a:ext cx="10243540" cy="7152642"/>
          </a:xfrm>
          <a:prstGeom prst="rect">
            <a:avLst/>
          </a:prstGeom>
          <a:noFill/>
          <a:ln>
            <a:noFill/>
          </a:ln>
        </p:spPr>
      </p:pic>
      <p:sp>
        <p:nvSpPr>
          <p:cNvPr id="181" name="Google Shape;181;p14"/>
          <p:cNvSpPr txBox="1"/>
          <p:nvPr/>
        </p:nvSpPr>
        <p:spPr>
          <a:xfrm>
            <a:off x="1016096" y="6004064"/>
            <a:ext cx="650241"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0º</a:t>
            </a:r>
            <a:endParaRPr/>
          </a:p>
        </p:txBody>
      </p:sp>
      <p:cxnSp>
        <p:nvCxnSpPr>
          <p:cNvPr id="182" name="Google Shape;182;p14"/>
          <p:cNvCxnSpPr/>
          <p:nvPr/>
        </p:nvCxnSpPr>
        <p:spPr>
          <a:xfrm>
            <a:off x="1774709" y="6414346"/>
            <a:ext cx="10187096" cy="1"/>
          </a:xfrm>
          <a:prstGeom prst="straightConnector1">
            <a:avLst/>
          </a:prstGeom>
          <a:noFill/>
          <a:ln cap="flat" cmpd="sng" w="25400">
            <a:solidFill>
              <a:srgbClr val="FF3300"/>
            </a:solidFill>
            <a:prstDash val="solid"/>
            <a:round/>
            <a:headEnd len="sm" w="sm" type="none"/>
            <a:tailEnd len="sm" w="sm" type="none"/>
          </a:ln>
        </p:spPr>
      </p:cxnSp>
      <p:sp>
        <p:nvSpPr>
          <p:cNvPr id="183" name="Google Shape;183;p14"/>
          <p:cNvSpPr txBox="1"/>
          <p:nvPr/>
        </p:nvSpPr>
        <p:spPr>
          <a:xfrm>
            <a:off x="5567776" y="6004064"/>
            <a:ext cx="1950722" cy="387072"/>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1: 200,000,000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5"/>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5000"/>
              <a:buFont typeface="Helvetica Neue"/>
              <a:buNone/>
            </a:pPr>
            <a:r>
              <a:rPr lang="en-US" sz="5000"/>
              <a:t>Scale is not constant across a map</a:t>
            </a:r>
            <a:endParaRPr/>
          </a:p>
        </p:txBody>
      </p:sp>
      <p:pic>
        <p:nvPicPr>
          <p:cNvPr descr="mercator" id="189" name="Google Shape;189;p15"/>
          <p:cNvPicPr preferRelativeResize="0"/>
          <p:nvPr/>
        </p:nvPicPr>
        <p:blipFill rotWithShape="1">
          <a:blip r:embed="rId3">
            <a:alphaModFix/>
          </a:blip>
          <a:srcRect b="13794" l="0" r="0" t="0"/>
          <a:stretch/>
        </p:blipFill>
        <p:spPr>
          <a:xfrm>
            <a:off x="1745358" y="2269065"/>
            <a:ext cx="10243540" cy="7152642"/>
          </a:xfrm>
          <a:prstGeom prst="rect">
            <a:avLst/>
          </a:prstGeom>
          <a:noFill/>
          <a:ln>
            <a:noFill/>
          </a:ln>
        </p:spPr>
      </p:pic>
      <p:sp>
        <p:nvSpPr>
          <p:cNvPr id="190" name="Google Shape;190;p15"/>
          <p:cNvSpPr txBox="1"/>
          <p:nvPr/>
        </p:nvSpPr>
        <p:spPr>
          <a:xfrm>
            <a:off x="1016096" y="5976972"/>
            <a:ext cx="650241" cy="38707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0º</a:t>
            </a:r>
            <a:endParaRPr/>
          </a:p>
        </p:txBody>
      </p:sp>
      <p:cxnSp>
        <p:nvCxnSpPr>
          <p:cNvPr id="191" name="Google Shape;191;p15"/>
          <p:cNvCxnSpPr/>
          <p:nvPr/>
        </p:nvCxnSpPr>
        <p:spPr>
          <a:xfrm>
            <a:off x="1747615" y="4273973"/>
            <a:ext cx="10187097" cy="1"/>
          </a:xfrm>
          <a:prstGeom prst="straightConnector1">
            <a:avLst/>
          </a:prstGeom>
          <a:noFill/>
          <a:ln cap="flat" cmpd="sng" w="25400">
            <a:solidFill>
              <a:srgbClr val="FF3300"/>
            </a:solidFill>
            <a:prstDash val="solid"/>
            <a:round/>
            <a:headEnd len="sm" w="sm" type="none"/>
            <a:tailEnd len="sm" w="sm" type="none"/>
          </a:ln>
        </p:spPr>
      </p:cxnSp>
      <p:sp>
        <p:nvSpPr>
          <p:cNvPr id="192" name="Google Shape;192;p15"/>
          <p:cNvSpPr txBox="1"/>
          <p:nvPr/>
        </p:nvSpPr>
        <p:spPr>
          <a:xfrm>
            <a:off x="5567776" y="5976972"/>
            <a:ext cx="1950722" cy="387071"/>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1:200,000,000</a:t>
            </a:r>
            <a:endParaRPr/>
          </a:p>
        </p:txBody>
      </p:sp>
      <p:sp>
        <p:nvSpPr>
          <p:cNvPr id="193" name="Google Shape;193;p15"/>
          <p:cNvSpPr txBox="1"/>
          <p:nvPr/>
        </p:nvSpPr>
        <p:spPr>
          <a:xfrm>
            <a:off x="1016096" y="3917877"/>
            <a:ext cx="650241"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60º</a:t>
            </a:r>
            <a:endParaRPr/>
          </a:p>
        </p:txBody>
      </p:sp>
      <p:sp>
        <p:nvSpPr>
          <p:cNvPr id="194" name="Google Shape;194;p15"/>
          <p:cNvSpPr txBox="1"/>
          <p:nvPr/>
        </p:nvSpPr>
        <p:spPr>
          <a:xfrm>
            <a:off x="5784522" y="3917877"/>
            <a:ext cx="1517228" cy="387072"/>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20,088 km</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6"/>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5000"/>
              <a:buFont typeface="Helvetica Neue"/>
              <a:buNone/>
            </a:pPr>
            <a:r>
              <a:rPr lang="en-US" sz="5000"/>
              <a:t>Scale is not constant across a map</a:t>
            </a:r>
            <a:endParaRPr/>
          </a:p>
        </p:txBody>
      </p:sp>
      <p:pic>
        <p:nvPicPr>
          <p:cNvPr descr="mercator" id="200" name="Google Shape;200;p16"/>
          <p:cNvPicPr preferRelativeResize="0"/>
          <p:nvPr/>
        </p:nvPicPr>
        <p:blipFill rotWithShape="1">
          <a:blip r:embed="rId3">
            <a:alphaModFix/>
          </a:blip>
          <a:srcRect b="13794" l="0" r="0" t="0"/>
          <a:stretch/>
        </p:blipFill>
        <p:spPr>
          <a:xfrm>
            <a:off x="1745358" y="2252133"/>
            <a:ext cx="10243540" cy="7152642"/>
          </a:xfrm>
          <a:prstGeom prst="rect">
            <a:avLst/>
          </a:prstGeom>
          <a:noFill/>
          <a:ln>
            <a:noFill/>
          </a:ln>
        </p:spPr>
      </p:pic>
      <p:cxnSp>
        <p:nvCxnSpPr>
          <p:cNvPr id="201" name="Google Shape;201;p16"/>
          <p:cNvCxnSpPr/>
          <p:nvPr/>
        </p:nvCxnSpPr>
        <p:spPr>
          <a:xfrm>
            <a:off x="1747615" y="4257040"/>
            <a:ext cx="10187097" cy="1"/>
          </a:xfrm>
          <a:prstGeom prst="straightConnector1">
            <a:avLst/>
          </a:prstGeom>
          <a:noFill/>
          <a:ln cap="flat" cmpd="sng" w="25400">
            <a:solidFill>
              <a:srgbClr val="FF3300"/>
            </a:solidFill>
            <a:prstDash val="solid"/>
            <a:round/>
            <a:headEnd len="sm" w="sm" type="none"/>
            <a:tailEnd len="sm" w="sm" type="none"/>
          </a:ln>
        </p:spPr>
      </p:cxnSp>
      <p:sp>
        <p:nvSpPr>
          <p:cNvPr id="202" name="Google Shape;202;p16"/>
          <p:cNvSpPr txBox="1"/>
          <p:nvPr/>
        </p:nvSpPr>
        <p:spPr>
          <a:xfrm>
            <a:off x="1016096" y="3900944"/>
            <a:ext cx="650241"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60º</a:t>
            </a:r>
            <a:endParaRPr/>
          </a:p>
        </p:txBody>
      </p:sp>
      <p:sp>
        <p:nvSpPr>
          <p:cNvPr id="203" name="Google Shape;203;p16"/>
          <p:cNvSpPr txBox="1"/>
          <p:nvPr/>
        </p:nvSpPr>
        <p:spPr>
          <a:xfrm>
            <a:off x="5459402" y="3900944"/>
            <a:ext cx="2059095" cy="387072"/>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1:100,440,000</a:t>
            </a:r>
            <a:endParaRPr/>
          </a:p>
        </p:txBody>
      </p:sp>
      <p:sp>
        <p:nvSpPr>
          <p:cNvPr id="204" name="Google Shape;204;p16"/>
          <p:cNvSpPr txBox="1"/>
          <p:nvPr/>
        </p:nvSpPr>
        <p:spPr>
          <a:xfrm>
            <a:off x="1016096" y="5960038"/>
            <a:ext cx="650241" cy="38707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0º</a:t>
            </a:r>
            <a:endParaRPr/>
          </a:p>
        </p:txBody>
      </p:sp>
      <p:sp>
        <p:nvSpPr>
          <p:cNvPr id="205" name="Google Shape;205;p16"/>
          <p:cNvSpPr txBox="1"/>
          <p:nvPr/>
        </p:nvSpPr>
        <p:spPr>
          <a:xfrm>
            <a:off x="5567776" y="5960038"/>
            <a:ext cx="1950722" cy="387071"/>
          </a:xfrm>
          <a:prstGeom prst="rect">
            <a:avLst/>
          </a:prstGeom>
          <a:solidFill>
            <a:srgbClr val="FFFFFF"/>
          </a:solid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1:200,000,000</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EBEBEB"/>
              </a:buClr>
              <a:buSzPts val="5600"/>
              <a:buFont typeface="Helvetica Neue"/>
              <a:buNone/>
            </a:pPr>
            <a:r>
              <a:rPr b="0" lang="en-US" sz="5600">
                <a:solidFill>
                  <a:srgbClr val="EBEBEB"/>
                </a:solidFill>
                <a:latin typeface="Helvetica Neue"/>
                <a:ea typeface="Helvetica Neue"/>
                <a:cs typeface="Helvetica Neue"/>
                <a:sym typeface="Helvetica Neue"/>
              </a:rPr>
              <a:t>Scale not constant across a map</a:t>
            </a:r>
            <a:endParaRPr/>
          </a:p>
        </p:txBody>
      </p:sp>
      <p:sp>
        <p:nvSpPr>
          <p:cNvPr id="211" name="Google Shape;211;p17"/>
          <p:cNvSpPr txBox="1"/>
          <p:nvPr>
            <p:ph idx="1" type="body"/>
          </p:nvPr>
        </p:nvSpPr>
        <p:spPr>
          <a:xfrm>
            <a:off x="762000" y="2413000"/>
            <a:ext cx="11480800" cy="2993233"/>
          </a:xfrm>
          <a:prstGeom prst="rect">
            <a:avLst/>
          </a:prstGeom>
          <a:noFill/>
          <a:ln>
            <a:noFill/>
          </a:ln>
        </p:spPr>
        <p:txBody>
          <a:bodyPr anchorCtr="0" anchor="ctr" bIns="50800" lIns="50800" spcFirstLastPara="1" rIns="50800" wrap="square" tIns="50800">
            <a:normAutofit/>
          </a:bodyPr>
          <a:lstStyle/>
          <a:p>
            <a:pPr indent="-406400" lvl="0" marL="406400" rtl="0" algn="l">
              <a:lnSpc>
                <a:spcPct val="100000"/>
              </a:lnSpc>
              <a:spcBef>
                <a:spcPts val="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This issue is more pronounced on smaller scale maps (e.g., global). </a:t>
            </a:r>
            <a:endParaRPr/>
          </a:p>
        </p:txBody>
      </p:sp>
      <p:pic>
        <p:nvPicPr>
          <p:cNvPr descr="T3_graphic_scales" id="212" name="Google Shape;212;p17"/>
          <p:cNvPicPr preferRelativeResize="0"/>
          <p:nvPr/>
        </p:nvPicPr>
        <p:blipFill rotWithShape="1">
          <a:blip r:embed="rId3">
            <a:alphaModFix/>
          </a:blip>
          <a:srcRect b="0" l="0" r="0" t="0"/>
          <a:stretch/>
        </p:blipFill>
        <p:spPr>
          <a:xfrm>
            <a:off x="1517225" y="4832772"/>
            <a:ext cx="9970350" cy="3165406"/>
          </a:xfrm>
          <a:prstGeom prst="rect">
            <a:avLst/>
          </a:prstGeom>
          <a:noFill/>
          <a:ln>
            <a:noFill/>
          </a:ln>
        </p:spPr>
      </p:pic>
      <p:sp>
        <p:nvSpPr>
          <p:cNvPr id="213" name="Google Shape;213;p17"/>
          <p:cNvSpPr txBox="1"/>
          <p:nvPr/>
        </p:nvSpPr>
        <p:spPr>
          <a:xfrm>
            <a:off x="1431060" y="7931485"/>
            <a:ext cx="3642538" cy="609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Large scale maps</a:t>
            </a:r>
            <a:endParaRPr/>
          </a:p>
        </p:txBody>
      </p:sp>
      <p:sp>
        <p:nvSpPr>
          <p:cNvPr id="214" name="Google Shape;214;p17"/>
          <p:cNvSpPr txBox="1"/>
          <p:nvPr/>
        </p:nvSpPr>
        <p:spPr>
          <a:xfrm>
            <a:off x="7828861" y="7931485"/>
            <a:ext cx="3610153" cy="609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Small scale maps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Map Projections</a:t>
            </a:r>
            <a:endParaRPr/>
          </a:p>
        </p:txBody>
      </p:sp>
      <p:pic>
        <p:nvPicPr>
          <p:cNvPr descr="image13.png" id="220" name="Google Shape;220;p18"/>
          <p:cNvPicPr preferRelativeResize="0"/>
          <p:nvPr/>
        </p:nvPicPr>
        <p:blipFill rotWithShape="1">
          <a:blip r:embed="rId3">
            <a:alphaModFix/>
          </a:blip>
          <a:srcRect b="0" l="0" r="0" t="0"/>
          <a:stretch/>
        </p:blipFill>
        <p:spPr>
          <a:xfrm>
            <a:off x="108372" y="1733973"/>
            <a:ext cx="12788056" cy="65069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9"/>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What is a Map Projection?</a:t>
            </a:r>
            <a:endParaRPr/>
          </a:p>
        </p:txBody>
      </p:sp>
      <p:pic>
        <p:nvPicPr>
          <p:cNvPr descr="image14.png" id="226" name="Google Shape;226;p19"/>
          <p:cNvPicPr preferRelativeResize="0"/>
          <p:nvPr/>
        </p:nvPicPr>
        <p:blipFill rotWithShape="1">
          <a:blip r:embed="rId3">
            <a:alphaModFix/>
          </a:blip>
          <a:srcRect b="0" l="0" r="0" t="0"/>
          <a:stretch/>
        </p:blipFill>
        <p:spPr>
          <a:xfrm>
            <a:off x="1192106" y="4334933"/>
            <a:ext cx="4334934" cy="2926082"/>
          </a:xfrm>
          <a:prstGeom prst="rect">
            <a:avLst/>
          </a:prstGeom>
          <a:noFill/>
          <a:ln>
            <a:noFill/>
          </a:ln>
        </p:spPr>
      </p:pic>
      <p:sp>
        <p:nvSpPr>
          <p:cNvPr id="227" name="Google Shape;227;p19"/>
          <p:cNvSpPr txBox="1"/>
          <p:nvPr/>
        </p:nvSpPr>
        <p:spPr>
          <a:xfrm>
            <a:off x="866985" y="1988309"/>
            <a:ext cx="11270830" cy="11304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A method of representing the earth's three-dimensional surface as a flat two-dimensional surface.</a:t>
            </a:r>
            <a:endParaRPr/>
          </a:p>
        </p:txBody>
      </p:sp>
      <p:sp>
        <p:nvSpPr>
          <p:cNvPr id="228" name="Google Shape;228;p19"/>
          <p:cNvSpPr txBox="1"/>
          <p:nvPr/>
        </p:nvSpPr>
        <p:spPr>
          <a:xfrm>
            <a:off x="325118" y="7421931"/>
            <a:ext cx="12246190" cy="17146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Mathematically convert geographic </a:t>
            </a:r>
            <a:endParaRPr/>
          </a:p>
          <a:p>
            <a:pPr indent="0" lvl="0" marL="0" marR="0" rtl="0" algn="ctr">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(latitude and longitude) coordinates into planar Cartesian (x,y) coordinates</a:t>
            </a:r>
            <a:endParaRPr/>
          </a:p>
        </p:txBody>
      </p:sp>
      <p:pic>
        <p:nvPicPr>
          <p:cNvPr descr="image15.png" id="229" name="Google Shape;229;p19"/>
          <p:cNvPicPr preferRelativeResize="0"/>
          <p:nvPr/>
        </p:nvPicPr>
        <p:blipFill rotWithShape="1">
          <a:blip r:embed="rId4">
            <a:alphaModFix/>
          </a:blip>
          <a:srcRect b="0" l="0" r="0" t="0"/>
          <a:stretch/>
        </p:blipFill>
        <p:spPr>
          <a:xfrm>
            <a:off x="5960533" y="4443305"/>
            <a:ext cx="2817709" cy="2781586"/>
          </a:xfrm>
          <a:prstGeom prst="rect">
            <a:avLst/>
          </a:prstGeom>
          <a:noFill/>
          <a:ln>
            <a:noFill/>
          </a:ln>
        </p:spPr>
      </p:pic>
      <p:pic>
        <p:nvPicPr>
          <p:cNvPr descr="image16.png" id="230" name="Google Shape;230;p19"/>
          <p:cNvPicPr preferRelativeResize="0"/>
          <p:nvPr/>
        </p:nvPicPr>
        <p:blipFill rotWithShape="1">
          <a:blip r:embed="rId5">
            <a:alphaModFix/>
          </a:blip>
          <a:srcRect b="0" l="0" r="0" t="0"/>
          <a:stretch/>
        </p:blipFill>
        <p:spPr>
          <a:xfrm>
            <a:off x="9320107" y="3440853"/>
            <a:ext cx="2763522" cy="295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0"/>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What you need to know - </a:t>
            </a:r>
            <a:endParaRPr/>
          </a:p>
        </p:txBody>
      </p:sp>
      <p:sp>
        <p:nvSpPr>
          <p:cNvPr id="236" name="Google Shape;236;p20"/>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365758" lvl="0" marL="365758" rtl="0" algn="l">
              <a:lnSpc>
                <a:spcPct val="100000"/>
              </a:lnSpc>
              <a:spcBef>
                <a:spcPts val="0"/>
              </a:spcBef>
              <a:spcAft>
                <a:spcPts val="0"/>
              </a:spcAft>
              <a:buClr>
                <a:srgbClr val="EBEBEB"/>
              </a:buClr>
              <a:buSzPts val="2250"/>
              <a:buFont typeface="Helvetica Neue"/>
              <a:buChar char="•"/>
            </a:pPr>
            <a:r>
              <a:rPr lang="en-US" sz="3000"/>
              <a:t>Projections are mathematical transformations</a:t>
            </a:r>
            <a:endParaRPr/>
          </a:p>
          <a:p>
            <a:pPr indent="-365758" lvl="0" marL="365758" rtl="0" algn="l">
              <a:lnSpc>
                <a:spcPct val="100000"/>
              </a:lnSpc>
              <a:spcBef>
                <a:spcPts val="3700"/>
              </a:spcBef>
              <a:spcAft>
                <a:spcPts val="0"/>
              </a:spcAft>
              <a:buClr>
                <a:srgbClr val="EBEBEB"/>
              </a:buClr>
              <a:buSzPts val="2250"/>
              <a:buFont typeface="Helvetica Neue"/>
              <a:buChar char="•"/>
            </a:pPr>
            <a:r>
              <a:rPr lang="en-US" sz="3000"/>
              <a:t>Scale is true only in certain places</a:t>
            </a:r>
            <a:endParaRPr/>
          </a:p>
          <a:p>
            <a:pPr indent="-365758" lvl="0" marL="365758" rtl="0" algn="l">
              <a:lnSpc>
                <a:spcPct val="100000"/>
              </a:lnSpc>
              <a:spcBef>
                <a:spcPts val="3700"/>
              </a:spcBef>
              <a:spcAft>
                <a:spcPts val="0"/>
              </a:spcAft>
              <a:buClr>
                <a:srgbClr val="EBEBEB"/>
              </a:buClr>
              <a:buSzPts val="2250"/>
              <a:buFont typeface="Helvetica Neue"/>
              <a:buChar char="•"/>
            </a:pPr>
            <a:r>
              <a:rPr lang="en-US" sz="3000"/>
              <a:t>Many different types have been devised</a:t>
            </a:r>
            <a:endParaRPr/>
          </a:p>
          <a:p>
            <a:pPr indent="-365758" lvl="0" marL="365758" rtl="0" algn="l">
              <a:lnSpc>
                <a:spcPct val="100000"/>
              </a:lnSpc>
              <a:spcBef>
                <a:spcPts val="3700"/>
              </a:spcBef>
              <a:spcAft>
                <a:spcPts val="0"/>
              </a:spcAft>
              <a:buClr>
                <a:srgbClr val="EBEBEB"/>
              </a:buClr>
              <a:buSzPts val="2250"/>
              <a:buFont typeface="Helvetica Neue"/>
              <a:buChar char="•"/>
            </a:pPr>
            <a:r>
              <a:rPr lang="en-US" sz="3000"/>
              <a:t>All map projections distort</a:t>
            </a:r>
            <a:endParaRPr/>
          </a:p>
          <a:p>
            <a:pPr indent="-365758" lvl="0" marL="365758" rtl="0" algn="l">
              <a:lnSpc>
                <a:spcPct val="100000"/>
              </a:lnSpc>
              <a:spcBef>
                <a:spcPts val="3700"/>
              </a:spcBef>
              <a:spcAft>
                <a:spcPts val="0"/>
              </a:spcAft>
              <a:buClr>
                <a:srgbClr val="EBEBEB"/>
              </a:buClr>
              <a:buSzPts val="2250"/>
              <a:buFont typeface="Helvetica Neue"/>
              <a:buChar char="•"/>
            </a:pPr>
            <a:r>
              <a:rPr lang="en-US" sz="3000"/>
              <a:t>Distortion characteristics vary from type to type</a:t>
            </a:r>
            <a:endParaRPr/>
          </a:p>
          <a:p>
            <a:pPr indent="-365758" lvl="0" marL="365758" rtl="0" algn="l">
              <a:lnSpc>
                <a:spcPct val="100000"/>
              </a:lnSpc>
              <a:spcBef>
                <a:spcPts val="3700"/>
              </a:spcBef>
              <a:spcAft>
                <a:spcPts val="0"/>
              </a:spcAft>
              <a:buClr>
                <a:srgbClr val="EBEBEB"/>
              </a:buClr>
              <a:buSzPts val="2250"/>
              <a:buFont typeface="Helvetica Neue"/>
              <a:buChar char="•"/>
            </a:pPr>
            <a:r>
              <a:rPr lang="en-US" sz="3000"/>
              <a:t>Some types are better for some applications than others</a:t>
            </a:r>
            <a:endParaRPr/>
          </a:p>
          <a:p>
            <a:pPr indent="-365758" lvl="0" marL="365758" rtl="0" algn="l">
              <a:lnSpc>
                <a:spcPct val="100000"/>
              </a:lnSpc>
              <a:spcBef>
                <a:spcPts val="3700"/>
              </a:spcBef>
              <a:spcAft>
                <a:spcPts val="0"/>
              </a:spcAft>
              <a:buClr>
                <a:srgbClr val="EBEBEB"/>
              </a:buClr>
              <a:buSzPts val="2250"/>
              <a:buFont typeface="Helvetica Neue"/>
              <a:buChar char="•"/>
            </a:pPr>
            <a:r>
              <a:rPr lang="en-US" sz="3000"/>
              <a:t>A few types are used widely</a:t>
            </a:r>
            <a:endParaRPr/>
          </a:p>
        </p:txBody>
      </p:sp>
      <p:sp>
        <p:nvSpPr>
          <p:cNvPr id="237" name="Google Shape;237;p20"/>
          <p:cNvSpPr txBox="1"/>
          <p:nvPr/>
        </p:nvSpPr>
        <p:spPr>
          <a:xfrm>
            <a:off x="4788746" y="2749462"/>
            <a:ext cx="2043290" cy="42546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The 3 common projection surfaces</a:t>
            </a:r>
            <a:endParaRPr/>
          </a:p>
        </p:txBody>
      </p:sp>
      <p:sp>
        <p:nvSpPr>
          <p:cNvPr id="243" name="Google Shape;243;p21"/>
          <p:cNvSpPr txBox="1"/>
          <p:nvPr/>
        </p:nvSpPr>
        <p:spPr>
          <a:xfrm>
            <a:off x="8053689" y="2702925"/>
            <a:ext cx="4193943" cy="8427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Plane</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(Planer or Azimuthal projection)</a:t>
            </a:r>
            <a:endParaRPr/>
          </a:p>
        </p:txBody>
      </p:sp>
      <p:sp>
        <p:nvSpPr>
          <p:cNvPr id="244" name="Google Shape;244;p21"/>
          <p:cNvSpPr txBox="1"/>
          <p:nvPr/>
        </p:nvSpPr>
        <p:spPr>
          <a:xfrm>
            <a:off x="4240506" y="7011119"/>
            <a:ext cx="3930194" cy="43639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			   			    </a:t>
            </a:r>
            <a:endParaRPr/>
          </a:p>
        </p:txBody>
      </p:sp>
      <p:sp>
        <p:nvSpPr>
          <p:cNvPr id="245" name="Google Shape;245;p21"/>
          <p:cNvSpPr txBox="1"/>
          <p:nvPr/>
        </p:nvSpPr>
        <p:spPr>
          <a:xfrm>
            <a:off x="677480" y="7257820"/>
            <a:ext cx="11529798" cy="1193979"/>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tangent – being in contact at a single point or along a line</a:t>
            </a:r>
            <a:endParaRPr/>
          </a:p>
          <a:p>
            <a:pPr indent="0" lvl="0" marL="0" marR="0" rtl="0" algn="l">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secant – cutting, intersecting</a:t>
            </a:r>
            <a:endParaRPr/>
          </a:p>
        </p:txBody>
      </p:sp>
      <p:pic>
        <p:nvPicPr>
          <p:cNvPr descr="C:\RIT\Dissertation\presentations\CRC_Press_Book\chapters\chapter_2\C2_Figures\Figure_2_4a_proj_surfaces_cyl.png" id="246" name="Google Shape;246;p21"/>
          <p:cNvPicPr preferRelativeResize="0"/>
          <p:nvPr/>
        </p:nvPicPr>
        <p:blipFill rotWithShape="1">
          <a:blip r:embed="rId3">
            <a:alphaModFix/>
          </a:blip>
          <a:srcRect b="0" l="0" r="0" t="0"/>
          <a:stretch/>
        </p:blipFill>
        <p:spPr>
          <a:xfrm>
            <a:off x="1011810" y="3736252"/>
            <a:ext cx="2721444" cy="2927795"/>
          </a:xfrm>
          <a:prstGeom prst="rect">
            <a:avLst/>
          </a:prstGeom>
          <a:noFill/>
          <a:ln>
            <a:noFill/>
          </a:ln>
        </p:spPr>
      </p:pic>
      <p:pic>
        <p:nvPicPr>
          <p:cNvPr descr="C:\RIT\Dissertation\presentations\CRC_Press_Book\chapters\chapter_2\C2_Figures\Figure_2_4b_proj_surfaces_conical.png" id="247" name="Google Shape;247;p21"/>
          <p:cNvPicPr preferRelativeResize="0"/>
          <p:nvPr/>
        </p:nvPicPr>
        <p:blipFill rotWithShape="1">
          <a:blip r:embed="rId4">
            <a:alphaModFix/>
          </a:blip>
          <a:srcRect b="0" l="0" r="0" t="0"/>
          <a:stretch/>
        </p:blipFill>
        <p:spPr>
          <a:xfrm>
            <a:off x="4594907" y="3736252"/>
            <a:ext cx="3445362" cy="2927792"/>
          </a:xfrm>
          <a:prstGeom prst="rect">
            <a:avLst/>
          </a:prstGeom>
          <a:noFill/>
          <a:ln>
            <a:noFill/>
          </a:ln>
        </p:spPr>
      </p:pic>
      <p:pic>
        <p:nvPicPr>
          <p:cNvPr descr="C:\RIT\Dissertation\presentations\CRC_Press_Book\chapters\chapter_2\C2_Figures\Figure_2_4c_proj_surfaces__plane.png" id="248" name="Google Shape;248;p21"/>
          <p:cNvPicPr preferRelativeResize="0"/>
          <p:nvPr/>
        </p:nvPicPr>
        <p:blipFill rotWithShape="1">
          <a:blip r:embed="rId5">
            <a:alphaModFix/>
          </a:blip>
          <a:srcRect b="0" l="0" r="0" t="0"/>
          <a:stretch/>
        </p:blipFill>
        <p:spPr>
          <a:xfrm>
            <a:off x="8472538" y="3736256"/>
            <a:ext cx="3356246" cy="2927792"/>
          </a:xfrm>
          <a:prstGeom prst="rect">
            <a:avLst/>
          </a:prstGeom>
          <a:noFill/>
          <a:ln>
            <a:noFill/>
          </a:ln>
        </p:spPr>
      </p:pic>
      <p:sp>
        <p:nvSpPr>
          <p:cNvPr id="249" name="Google Shape;249;p21"/>
          <p:cNvSpPr txBox="1"/>
          <p:nvPr/>
        </p:nvSpPr>
        <p:spPr>
          <a:xfrm>
            <a:off x="8212932" y="8702370"/>
            <a:ext cx="4727143"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Images © 2013 Brian Tomaszewski</a:t>
            </a:r>
            <a:endParaRPr/>
          </a:p>
        </p:txBody>
      </p:sp>
      <p:sp>
        <p:nvSpPr>
          <p:cNvPr id="250" name="Google Shape;250;p21"/>
          <p:cNvSpPr txBox="1"/>
          <p:nvPr/>
        </p:nvSpPr>
        <p:spPr>
          <a:xfrm>
            <a:off x="757167" y="2702921"/>
            <a:ext cx="3230729" cy="8427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Cylinder</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(Cylindrical projection)   </a:t>
            </a:r>
            <a:endParaRPr/>
          </a:p>
        </p:txBody>
      </p:sp>
      <p:sp>
        <p:nvSpPr>
          <p:cNvPr id="251" name="Google Shape;251;p21"/>
          <p:cNvSpPr txBox="1"/>
          <p:nvPr/>
        </p:nvSpPr>
        <p:spPr>
          <a:xfrm>
            <a:off x="4747135" y="2702921"/>
            <a:ext cx="2547316" cy="8427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Cone</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(Conic projection)  </a:t>
            </a:r>
            <a:endParaRPr/>
          </a:p>
        </p:txBody>
      </p:sp>
      <p:sp>
        <p:nvSpPr>
          <p:cNvPr id="252" name="Google Shape;252;p21"/>
          <p:cNvSpPr txBox="1"/>
          <p:nvPr/>
        </p:nvSpPr>
        <p:spPr>
          <a:xfrm>
            <a:off x="1550978" y="6868677"/>
            <a:ext cx="1097509" cy="4363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tangent</a:t>
            </a:r>
            <a:endParaRPr/>
          </a:p>
        </p:txBody>
      </p:sp>
      <p:sp>
        <p:nvSpPr>
          <p:cNvPr id="253" name="Google Shape;253;p21"/>
          <p:cNvSpPr txBox="1"/>
          <p:nvPr/>
        </p:nvSpPr>
        <p:spPr>
          <a:xfrm>
            <a:off x="5716222" y="6868677"/>
            <a:ext cx="978764" cy="4363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secant</a:t>
            </a:r>
            <a:endParaRPr/>
          </a:p>
        </p:txBody>
      </p:sp>
      <p:sp>
        <p:nvSpPr>
          <p:cNvPr id="254" name="Google Shape;254;p21"/>
          <p:cNvSpPr txBox="1"/>
          <p:nvPr/>
        </p:nvSpPr>
        <p:spPr>
          <a:xfrm>
            <a:off x="9601906" y="6868677"/>
            <a:ext cx="1097509" cy="4363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tangent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762000" y="-3937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Three Basic Types</a:t>
            </a:r>
            <a:endParaRPr/>
          </a:p>
        </p:txBody>
      </p:sp>
      <p:pic>
        <p:nvPicPr>
          <p:cNvPr descr="image20.png" id="260" name="Google Shape;260;p22"/>
          <p:cNvPicPr preferRelativeResize="0"/>
          <p:nvPr/>
        </p:nvPicPr>
        <p:blipFill rotWithShape="1">
          <a:blip r:embed="rId3">
            <a:alphaModFix/>
          </a:blip>
          <a:srcRect b="0" l="0" r="0" t="0"/>
          <a:stretch/>
        </p:blipFill>
        <p:spPr>
          <a:xfrm>
            <a:off x="1029545" y="1286932"/>
            <a:ext cx="10945709" cy="7441637"/>
          </a:xfrm>
          <a:prstGeom prst="rect">
            <a:avLst/>
          </a:prstGeom>
          <a:noFill/>
          <a:ln>
            <a:noFill/>
          </a:ln>
        </p:spPr>
      </p:pic>
      <p:sp>
        <p:nvSpPr>
          <p:cNvPr id="261" name="Google Shape;261;p22"/>
          <p:cNvSpPr txBox="1"/>
          <p:nvPr/>
        </p:nvSpPr>
        <p:spPr>
          <a:xfrm>
            <a:off x="1679785" y="8859024"/>
            <a:ext cx="9645230"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Source: http://www.geog.ucsb.edu/~dylan/mtpe/geosphere/topics/map/map1.html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descr="image21.png" id="266" name="Google Shape;266;p23"/>
          <p:cNvPicPr preferRelativeResize="0"/>
          <p:nvPr/>
        </p:nvPicPr>
        <p:blipFill rotWithShape="1">
          <a:blip r:embed="rId3">
            <a:alphaModFix/>
          </a:blip>
          <a:srcRect b="0" l="0" r="0" t="0"/>
          <a:stretch/>
        </p:blipFill>
        <p:spPr>
          <a:xfrm>
            <a:off x="8019625" y="2592494"/>
            <a:ext cx="4768429" cy="4025618"/>
          </a:xfrm>
          <a:prstGeom prst="rect">
            <a:avLst/>
          </a:prstGeom>
          <a:noFill/>
          <a:ln>
            <a:noFill/>
          </a:ln>
        </p:spPr>
      </p:pic>
      <p:pic>
        <p:nvPicPr>
          <p:cNvPr descr="goode" id="267" name="Google Shape;267;p23"/>
          <p:cNvPicPr preferRelativeResize="0"/>
          <p:nvPr/>
        </p:nvPicPr>
        <p:blipFill rotWithShape="1">
          <a:blip r:embed="rId4">
            <a:alphaModFix/>
          </a:blip>
          <a:srcRect b="0" l="0" r="0" t="0"/>
          <a:stretch/>
        </p:blipFill>
        <p:spPr>
          <a:xfrm>
            <a:off x="9753600" y="7791025"/>
            <a:ext cx="2926082" cy="1747523"/>
          </a:xfrm>
          <a:prstGeom prst="rect">
            <a:avLst/>
          </a:prstGeom>
          <a:noFill/>
          <a:ln>
            <a:noFill/>
          </a:ln>
        </p:spPr>
      </p:pic>
      <p:sp>
        <p:nvSpPr>
          <p:cNvPr id="268" name="Google Shape;268;p23"/>
          <p:cNvSpPr txBox="1"/>
          <p:nvPr/>
        </p:nvSpPr>
        <p:spPr>
          <a:xfrm>
            <a:off x="329635" y="-149597"/>
            <a:ext cx="12675166" cy="1708050"/>
          </a:xfrm>
          <a:prstGeom prst="rect">
            <a:avLst/>
          </a:prstGeom>
          <a:noFill/>
          <a:ln>
            <a:noFill/>
          </a:ln>
        </p:spPr>
        <p:txBody>
          <a:bodyPr anchorCtr="0" anchor="ctr" bIns="50800" lIns="50800" spcFirstLastPara="1" rIns="50800" wrap="square" tIns="50800">
            <a:spAutoFit/>
          </a:bodyPr>
          <a:lstStyle/>
          <a:p>
            <a:pPr indent="917575" lvl="0" marL="0" marR="0" rtl="0" algn="ctr">
              <a:lnSpc>
                <a:spcPct val="100000"/>
              </a:lnSpc>
              <a:spcBef>
                <a:spcPts val="0"/>
              </a:spcBef>
              <a:spcAft>
                <a:spcPts val="0"/>
              </a:spcAft>
              <a:buClr>
                <a:srgbClr val="FFFFFF"/>
              </a:buClr>
              <a:buSzPts val="5200"/>
              <a:buFont typeface="Helvetica Neue"/>
              <a:buNone/>
            </a:pPr>
            <a:r>
              <a:rPr b="1" i="0" lang="en-US" sz="5200" u="none" cap="none" strike="noStrike">
                <a:solidFill>
                  <a:srgbClr val="FFFFFF"/>
                </a:solidFill>
                <a:latin typeface="Helvetica Neue"/>
                <a:ea typeface="Helvetica Neue"/>
                <a:cs typeface="Helvetica Neue"/>
                <a:sym typeface="Helvetica Neue"/>
              </a:rPr>
              <a:t>Projections are mathematical transformations</a:t>
            </a:r>
            <a:endParaRPr/>
          </a:p>
        </p:txBody>
      </p:sp>
      <p:sp>
        <p:nvSpPr>
          <p:cNvPr id="269" name="Google Shape;269;p23"/>
          <p:cNvSpPr txBox="1"/>
          <p:nvPr/>
        </p:nvSpPr>
        <p:spPr>
          <a:xfrm>
            <a:off x="8019625" y="6578418"/>
            <a:ext cx="4768429" cy="11856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The light bulb analogy is fine,</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except for certain special projections.</a:t>
            </a:r>
            <a:endParaRPr/>
          </a:p>
        </p:txBody>
      </p:sp>
      <p:sp>
        <p:nvSpPr>
          <p:cNvPr id="270" name="Google Shape;270;p23"/>
          <p:cNvSpPr txBox="1"/>
          <p:nvPr/>
        </p:nvSpPr>
        <p:spPr>
          <a:xfrm>
            <a:off x="1009225" y="1441673"/>
            <a:ext cx="11641106" cy="11304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Points, lines, etc., on the curved surface of Earth are rendered onto a flat map surface.</a:t>
            </a:r>
            <a:endParaRPr/>
          </a:p>
        </p:txBody>
      </p:sp>
      <p:pic>
        <p:nvPicPr>
          <p:cNvPr descr="image23.png" id="271" name="Google Shape;271;p23"/>
          <p:cNvPicPr preferRelativeResize="0"/>
          <p:nvPr/>
        </p:nvPicPr>
        <p:blipFill rotWithShape="1">
          <a:blip r:embed="rId5">
            <a:alphaModFix/>
          </a:blip>
          <a:srcRect b="2732" l="12500" r="0" t="0"/>
          <a:stretch/>
        </p:blipFill>
        <p:spPr>
          <a:xfrm>
            <a:off x="383822" y="2804160"/>
            <a:ext cx="7448410" cy="646853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4"/>
          <p:cNvSpPr txBox="1"/>
          <p:nvPr/>
        </p:nvSpPr>
        <p:spPr>
          <a:xfrm>
            <a:off x="-1" y="8655939"/>
            <a:ext cx="12941583"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Scale is increasingly distorted with increasing distance away from the lines or point of tangency.</a:t>
            </a:r>
            <a:endParaRPr/>
          </a:p>
        </p:txBody>
      </p:sp>
      <p:pic>
        <p:nvPicPr>
          <p:cNvPr descr="C:\RIT\Dissertation\presentations\CRC_Press_Book\chapters\chapter_2\C2_Figures\Figure_2_4a_proj_surfaces_cyl.png" id="277" name="Google Shape;277;p24"/>
          <p:cNvPicPr preferRelativeResize="0"/>
          <p:nvPr/>
        </p:nvPicPr>
        <p:blipFill rotWithShape="1">
          <a:blip r:embed="rId3">
            <a:alphaModFix/>
          </a:blip>
          <a:srcRect b="0" l="0" r="0" t="0"/>
          <a:stretch/>
        </p:blipFill>
        <p:spPr>
          <a:xfrm>
            <a:off x="1081476" y="1122066"/>
            <a:ext cx="2721444" cy="2927794"/>
          </a:xfrm>
          <a:prstGeom prst="rect">
            <a:avLst/>
          </a:prstGeom>
          <a:noFill/>
          <a:ln>
            <a:noFill/>
          </a:ln>
        </p:spPr>
      </p:pic>
      <p:pic>
        <p:nvPicPr>
          <p:cNvPr descr="C:\RIT\Dissertation\presentations\CRC_Press_Book\chapters\chapter_2\C2_Figures\Figure_2_4b_proj_surfaces_conical.png" id="278" name="Google Shape;278;p24"/>
          <p:cNvPicPr preferRelativeResize="0"/>
          <p:nvPr/>
        </p:nvPicPr>
        <p:blipFill rotWithShape="1">
          <a:blip r:embed="rId4">
            <a:alphaModFix/>
          </a:blip>
          <a:srcRect b="0" l="0" r="0" t="0"/>
          <a:stretch/>
        </p:blipFill>
        <p:spPr>
          <a:xfrm>
            <a:off x="4482924" y="1122066"/>
            <a:ext cx="3445362" cy="2927793"/>
          </a:xfrm>
          <a:prstGeom prst="rect">
            <a:avLst/>
          </a:prstGeom>
          <a:noFill/>
          <a:ln>
            <a:noFill/>
          </a:ln>
        </p:spPr>
      </p:pic>
      <p:pic>
        <p:nvPicPr>
          <p:cNvPr descr="C:\RIT\Dissertation\presentations\CRC_Press_Book\chapters\chapter_2\C2_Figures\Figure_2_4c_proj_surfaces__plane.png" id="279" name="Google Shape;279;p24"/>
          <p:cNvPicPr preferRelativeResize="0"/>
          <p:nvPr/>
        </p:nvPicPr>
        <p:blipFill rotWithShape="1">
          <a:blip r:embed="rId5">
            <a:alphaModFix/>
          </a:blip>
          <a:srcRect b="0" l="0" r="0" t="0"/>
          <a:stretch/>
        </p:blipFill>
        <p:spPr>
          <a:xfrm>
            <a:off x="8797373" y="1122066"/>
            <a:ext cx="3356247" cy="2927792"/>
          </a:xfrm>
          <a:prstGeom prst="rect">
            <a:avLst/>
          </a:prstGeom>
          <a:noFill/>
          <a:ln>
            <a:noFill/>
          </a:ln>
        </p:spPr>
      </p:pic>
      <p:pic>
        <p:nvPicPr>
          <p:cNvPr descr="C:\RIT\Dissertation\presentations\CRC_Press_Book\chapters\chapter_2\C2_Figures\Figure_2_5_scale_distortion.png" id="280" name="Google Shape;280;p24"/>
          <p:cNvPicPr preferRelativeResize="0"/>
          <p:nvPr/>
        </p:nvPicPr>
        <p:blipFill rotWithShape="1">
          <a:blip r:embed="rId6">
            <a:alphaModFix/>
          </a:blip>
          <a:srcRect b="0" l="0" r="0" t="0"/>
          <a:stretch/>
        </p:blipFill>
        <p:spPr>
          <a:xfrm>
            <a:off x="512249" y="5024582"/>
            <a:ext cx="11656009" cy="3664990"/>
          </a:xfrm>
          <a:prstGeom prst="rect">
            <a:avLst/>
          </a:prstGeom>
          <a:noFill/>
          <a:ln>
            <a:noFill/>
          </a:ln>
        </p:spPr>
      </p:pic>
      <p:sp>
        <p:nvSpPr>
          <p:cNvPr id="281" name="Google Shape;281;p24"/>
          <p:cNvSpPr txBox="1"/>
          <p:nvPr/>
        </p:nvSpPr>
        <p:spPr>
          <a:xfrm>
            <a:off x="8212932" y="9116173"/>
            <a:ext cx="4727143"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Images © 2013 Brian Tomaszewski</a:t>
            </a:r>
            <a:endParaRPr/>
          </a:p>
        </p:txBody>
      </p:sp>
      <p:sp>
        <p:nvSpPr>
          <p:cNvPr id="282" name="Google Shape;282;p24"/>
          <p:cNvSpPr txBox="1"/>
          <p:nvPr/>
        </p:nvSpPr>
        <p:spPr>
          <a:xfrm>
            <a:off x="8239956" y="281459"/>
            <a:ext cx="4193943" cy="8427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Plane</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(Planer or Azimuthal projection)</a:t>
            </a:r>
            <a:endParaRPr/>
          </a:p>
        </p:txBody>
      </p:sp>
      <p:sp>
        <p:nvSpPr>
          <p:cNvPr id="283" name="Google Shape;283;p24"/>
          <p:cNvSpPr txBox="1"/>
          <p:nvPr/>
        </p:nvSpPr>
        <p:spPr>
          <a:xfrm>
            <a:off x="943434" y="281455"/>
            <a:ext cx="3230729" cy="8427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Cylinder</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(Cylindrical projection)   </a:t>
            </a:r>
            <a:endParaRPr/>
          </a:p>
        </p:txBody>
      </p:sp>
      <p:sp>
        <p:nvSpPr>
          <p:cNvPr id="284" name="Google Shape;284;p24"/>
          <p:cNvSpPr txBox="1"/>
          <p:nvPr/>
        </p:nvSpPr>
        <p:spPr>
          <a:xfrm>
            <a:off x="4933401" y="281455"/>
            <a:ext cx="2547317" cy="8427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Cone</a:t>
            </a:r>
            <a:endParaRPr/>
          </a:p>
          <a:p>
            <a:pPr indent="0" lvl="0" marL="0" marR="0" rtl="0" algn="ctr">
              <a:lnSpc>
                <a:spcPct val="100000"/>
              </a:lnSpc>
              <a:spcBef>
                <a:spcPts val="50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(Conic projection)  </a:t>
            </a:r>
            <a:endParaRPr/>
          </a:p>
        </p:txBody>
      </p:sp>
      <p:sp>
        <p:nvSpPr>
          <p:cNvPr id="285" name="Google Shape;285;p24"/>
          <p:cNvSpPr txBox="1"/>
          <p:nvPr/>
        </p:nvSpPr>
        <p:spPr>
          <a:xfrm>
            <a:off x="1632841" y="4161583"/>
            <a:ext cx="1097509" cy="4363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tangent</a:t>
            </a:r>
            <a:endParaRPr/>
          </a:p>
        </p:txBody>
      </p:sp>
      <p:sp>
        <p:nvSpPr>
          <p:cNvPr id="286" name="Google Shape;286;p24"/>
          <p:cNvSpPr txBox="1"/>
          <p:nvPr/>
        </p:nvSpPr>
        <p:spPr>
          <a:xfrm>
            <a:off x="5798084" y="4161583"/>
            <a:ext cx="978764" cy="4363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secant</a:t>
            </a:r>
            <a:endParaRPr/>
          </a:p>
        </p:txBody>
      </p:sp>
      <p:sp>
        <p:nvSpPr>
          <p:cNvPr id="287" name="Google Shape;287;p24"/>
          <p:cNvSpPr txBox="1"/>
          <p:nvPr/>
        </p:nvSpPr>
        <p:spPr>
          <a:xfrm>
            <a:off x="9683769" y="4161583"/>
            <a:ext cx="1097510" cy="43639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200"/>
              <a:buFont typeface="Helvetica Neue"/>
              <a:buNone/>
            </a:pPr>
            <a:r>
              <a:rPr b="0" i="0" lang="en-US" sz="2200" u="none" cap="none" strike="noStrike">
                <a:solidFill>
                  <a:srgbClr val="EBEBEB"/>
                </a:solidFill>
                <a:latin typeface="Helvetica Neue"/>
                <a:ea typeface="Helvetica Neue"/>
                <a:cs typeface="Helvetica Neue"/>
                <a:sym typeface="Helvetica Neue"/>
              </a:rPr>
              <a:t>tangent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USGSProjections Poster.jpg" id="292" name="Google Shape;292;p25"/>
          <p:cNvPicPr preferRelativeResize="0"/>
          <p:nvPr/>
        </p:nvPicPr>
        <p:blipFill rotWithShape="1">
          <a:blip r:embed="rId3">
            <a:alphaModFix/>
          </a:blip>
          <a:srcRect b="0" l="0" r="0" t="0"/>
          <a:stretch/>
        </p:blipFill>
        <p:spPr>
          <a:xfrm>
            <a:off x="529256" y="195393"/>
            <a:ext cx="6503197" cy="9753601"/>
          </a:xfrm>
          <a:prstGeom prst="rect">
            <a:avLst/>
          </a:prstGeom>
          <a:noFill/>
          <a:ln>
            <a:noFill/>
          </a:ln>
        </p:spPr>
      </p:pic>
      <p:pic>
        <p:nvPicPr>
          <p:cNvPr descr="map_projections.png" id="293" name="Google Shape;293;p25"/>
          <p:cNvPicPr preferRelativeResize="0"/>
          <p:nvPr/>
        </p:nvPicPr>
        <p:blipFill rotWithShape="1">
          <a:blip r:embed="rId4">
            <a:alphaModFix/>
          </a:blip>
          <a:srcRect b="0" l="0" r="0" t="0"/>
          <a:stretch/>
        </p:blipFill>
        <p:spPr>
          <a:xfrm>
            <a:off x="8638788" y="195393"/>
            <a:ext cx="3185851" cy="9753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6"/>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Properties of Map Projections</a:t>
            </a:r>
            <a:endParaRPr/>
          </a:p>
        </p:txBody>
      </p:sp>
      <p:sp>
        <p:nvSpPr>
          <p:cNvPr id="299" name="Google Shape;299;p26"/>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280415" lvl="0" marL="280415" rtl="0" algn="l">
              <a:lnSpc>
                <a:spcPct val="100000"/>
              </a:lnSpc>
              <a:spcBef>
                <a:spcPts val="0"/>
              </a:spcBef>
              <a:spcAft>
                <a:spcPts val="0"/>
              </a:spcAft>
              <a:buClr>
                <a:srgbClr val="EBEBEB"/>
              </a:buClr>
              <a:buSzPts val="1725"/>
              <a:buFont typeface="Helvetica Neue"/>
              <a:buChar char="•"/>
            </a:pPr>
            <a:r>
              <a:rPr lang="en-US" sz="2300"/>
              <a:t>The process of flattening the earth will cause distortions in one or more of the following spatial properties: </a:t>
            </a:r>
            <a:endParaRPr/>
          </a:p>
          <a:p>
            <a:pPr indent="-280415" lvl="1" marL="560830" rtl="0" algn="l">
              <a:lnSpc>
                <a:spcPct val="100000"/>
              </a:lnSpc>
              <a:spcBef>
                <a:spcPts val="2800"/>
              </a:spcBef>
              <a:spcAft>
                <a:spcPts val="0"/>
              </a:spcAft>
              <a:buClr>
                <a:srgbClr val="EBEBEB"/>
              </a:buClr>
              <a:buSzPts val="1725"/>
              <a:buFont typeface="Helvetica Neue"/>
              <a:buChar char="•"/>
            </a:pPr>
            <a:r>
              <a:rPr lang="en-US" sz="2300"/>
              <a:t>Distance </a:t>
            </a:r>
            <a:endParaRPr/>
          </a:p>
          <a:p>
            <a:pPr indent="-280415" lvl="1" marL="560830" rtl="0" algn="l">
              <a:lnSpc>
                <a:spcPct val="100000"/>
              </a:lnSpc>
              <a:spcBef>
                <a:spcPts val="2800"/>
              </a:spcBef>
              <a:spcAft>
                <a:spcPts val="0"/>
              </a:spcAft>
              <a:buClr>
                <a:srgbClr val="EBEBEB"/>
              </a:buClr>
              <a:buSzPts val="1725"/>
              <a:buFont typeface="Helvetica Neue"/>
              <a:buChar char="•"/>
            </a:pPr>
            <a:r>
              <a:rPr lang="en-US" sz="2300"/>
              <a:t>Area </a:t>
            </a:r>
            <a:endParaRPr/>
          </a:p>
          <a:p>
            <a:pPr indent="-280415" lvl="1" marL="560830" rtl="0" algn="l">
              <a:lnSpc>
                <a:spcPct val="100000"/>
              </a:lnSpc>
              <a:spcBef>
                <a:spcPts val="2800"/>
              </a:spcBef>
              <a:spcAft>
                <a:spcPts val="0"/>
              </a:spcAft>
              <a:buClr>
                <a:srgbClr val="EBEBEB"/>
              </a:buClr>
              <a:buSzPts val="1725"/>
              <a:buFont typeface="Helvetica Neue"/>
              <a:buChar char="•"/>
            </a:pPr>
            <a:r>
              <a:rPr lang="en-US" sz="2300"/>
              <a:t>Shape (or angles)</a:t>
            </a:r>
            <a:endParaRPr/>
          </a:p>
          <a:p>
            <a:pPr indent="-280415" lvl="1" marL="560830" rtl="0" algn="l">
              <a:lnSpc>
                <a:spcPct val="100000"/>
              </a:lnSpc>
              <a:spcBef>
                <a:spcPts val="2800"/>
              </a:spcBef>
              <a:spcAft>
                <a:spcPts val="0"/>
              </a:spcAft>
              <a:buClr>
                <a:srgbClr val="EBEBEB"/>
              </a:buClr>
              <a:buSzPts val="1725"/>
              <a:buFont typeface="Helvetica Neue"/>
              <a:buChar char="•"/>
            </a:pPr>
            <a:r>
              <a:rPr lang="en-US" sz="2300"/>
              <a:t>Direction </a:t>
            </a:r>
            <a:br>
              <a:rPr lang="en-US" sz="2300"/>
            </a:br>
            <a:endParaRPr/>
          </a:p>
          <a:p>
            <a:pPr indent="-280415" lvl="0" marL="280415" rtl="0" algn="l">
              <a:lnSpc>
                <a:spcPct val="100000"/>
              </a:lnSpc>
              <a:spcBef>
                <a:spcPts val="2800"/>
              </a:spcBef>
              <a:spcAft>
                <a:spcPts val="0"/>
              </a:spcAft>
              <a:buClr>
                <a:srgbClr val="EBEBEB"/>
              </a:buClr>
              <a:buSzPts val="1725"/>
              <a:buFont typeface="Helvetica Neue"/>
              <a:buChar char="•"/>
            </a:pPr>
            <a:r>
              <a:rPr lang="en-US" sz="2300"/>
              <a:t>When a flat map is made, choices are made, depending on the intended use of the map, as to which of these properties to preserve.</a:t>
            </a:r>
            <a:endParaRPr/>
          </a:p>
          <a:p>
            <a:pPr indent="-280415" lvl="0" marL="280415" rtl="0" algn="l">
              <a:lnSpc>
                <a:spcPct val="100000"/>
              </a:lnSpc>
              <a:spcBef>
                <a:spcPts val="2800"/>
              </a:spcBef>
              <a:spcAft>
                <a:spcPts val="0"/>
              </a:spcAft>
              <a:buClr>
                <a:srgbClr val="EBEBEB"/>
              </a:buClr>
              <a:buSzPts val="1725"/>
              <a:buFont typeface="Helvetica Neue"/>
              <a:buChar char="•"/>
            </a:pPr>
            <a:r>
              <a:rPr lang="en-US" sz="2300"/>
              <a:t>No projection can preserve all these properties; as a result, all flat maps are distorted to some degree.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Four Classes based on distortion</a:t>
            </a:r>
            <a:endParaRPr/>
          </a:p>
        </p:txBody>
      </p:sp>
      <p:sp>
        <p:nvSpPr>
          <p:cNvPr id="305" name="Google Shape;305;p27"/>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386079" lvl="0" marL="386079" rtl="0" algn="l">
              <a:lnSpc>
                <a:spcPct val="90000"/>
              </a:lnSpc>
              <a:spcBef>
                <a:spcPts val="0"/>
              </a:spcBef>
              <a:spcAft>
                <a:spcPts val="0"/>
              </a:spcAft>
              <a:buClr>
                <a:srgbClr val="EBEBEB"/>
              </a:buClr>
              <a:buSzPts val="2400"/>
              <a:buFont typeface="Helvetica Neue"/>
              <a:buChar char="•"/>
            </a:pPr>
            <a:r>
              <a:rPr lang="en-US" sz="3200"/>
              <a:t>Conformal – preserves shape and angles</a:t>
            </a:r>
            <a:endParaRPr/>
          </a:p>
          <a:p>
            <a:pPr indent="-233679" lvl="0" marL="386079" rtl="0" algn="l">
              <a:lnSpc>
                <a:spcPct val="90000"/>
              </a:lnSpc>
              <a:spcBef>
                <a:spcPts val="3900"/>
              </a:spcBef>
              <a:spcAft>
                <a:spcPts val="0"/>
              </a:spcAft>
              <a:buClr>
                <a:srgbClr val="EBEBEB"/>
              </a:buClr>
              <a:buSzPts val="2400"/>
              <a:buFont typeface="Helvetica Neue"/>
              <a:buNone/>
            </a:pPr>
            <a:r>
              <a:t/>
            </a:r>
            <a:endParaRPr sz="3200"/>
          </a:p>
          <a:p>
            <a:pPr indent="-386079" lvl="0" marL="386079" rtl="0" algn="l">
              <a:lnSpc>
                <a:spcPct val="90000"/>
              </a:lnSpc>
              <a:spcBef>
                <a:spcPts val="3900"/>
              </a:spcBef>
              <a:spcAft>
                <a:spcPts val="0"/>
              </a:spcAft>
              <a:buClr>
                <a:srgbClr val="EBEBEB"/>
              </a:buClr>
              <a:buSzPts val="2400"/>
              <a:buFont typeface="Helvetica Neue"/>
              <a:buChar char="•"/>
            </a:pPr>
            <a:r>
              <a:rPr lang="en-US" sz="3200"/>
              <a:t>Equal Area (Equivalent) – preserves area and size</a:t>
            </a:r>
            <a:endParaRPr/>
          </a:p>
          <a:p>
            <a:pPr indent="-233679" lvl="0" marL="386079" rtl="0" algn="l">
              <a:lnSpc>
                <a:spcPct val="90000"/>
              </a:lnSpc>
              <a:spcBef>
                <a:spcPts val="3900"/>
              </a:spcBef>
              <a:spcAft>
                <a:spcPts val="0"/>
              </a:spcAft>
              <a:buClr>
                <a:srgbClr val="EBEBEB"/>
              </a:buClr>
              <a:buSzPts val="2400"/>
              <a:buFont typeface="Helvetica Neue"/>
              <a:buNone/>
            </a:pPr>
            <a:r>
              <a:t/>
            </a:r>
            <a:endParaRPr sz="3200"/>
          </a:p>
          <a:p>
            <a:pPr indent="-386079" lvl="0" marL="386079" rtl="0" algn="l">
              <a:lnSpc>
                <a:spcPct val="90000"/>
              </a:lnSpc>
              <a:spcBef>
                <a:spcPts val="3900"/>
              </a:spcBef>
              <a:spcAft>
                <a:spcPts val="0"/>
              </a:spcAft>
              <a:buClr>
                <a:srgbClr val="EBEBEB"/>
              </a:buClr>
              <a:buSzPts val="2400"/>
              <a:buFont typeface="Helvetica Neue"/>
              <a:buChar char="•"/>
            </a:pPr>
            <a:r>
              <a:rPr lang="en-US" sz="3200"/>
              <a:t>Equidistant – preserves distances in some directions</a:t>
            </a:r>
            <a:endParaRPr/>
          </a:p>
          <a:p>
            <a:pPr indent="-233679" lvl="0" marL="386079" rtl="0" algn="l">
              <a:lnSpc>
                <a:spcPct val="90000"/>
              </a:lnSpc>
              <a:spcBef>
                <a:spcPts val="3900"/>
              </a:spcBef>
              <a:spcAft>
                <a:spcPts val="0"/>
              </a:spcAft>
              <a:buClr>
                <a:srgbClr val="EBEBEB"/>
              </a:buClr>
              <a:buSzPts val="2400"/>
              <a:buFont typeface="Helvetica Neue"/>
              <a:buNone/>
            </a:pPr>
            <a:r>
              <a:t/>
            </a:r>
            <a:endParaRPr sz="3200"/>
          </a:p>
          <a:p>
            <a:pPr indent="-386079" lvl="0" marL="386079" rtl="0" algn="l">
              <a:lnSpc>
                <a:spcPct val="90000"/>
              </a:lnSpc>
              <a:spcBef>
                <a:spcPts val="3900"/>
              </a:spcBef>
              <a:spcAft>
                <a:spcPts val="0"/>
              </a:spcAft>
              <a:buClr>
                <a:srgbClr val="EBEBEB"/>
              </a:buClr>
              <a:buSzPts val="2400"/>
              <a:buFont typeface="Helvetica Neue"/>
              <a:buChar char="•"/>
            </a:pPr>
            <a:r>
              <a:rPr lang="en-US" sz="3200"/>
              <a:t>Azimuthal – preserves angles from a specific point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descr="C:\RIT\Dissertation\presentations\CRC_Press_Book\chapters\chapter_2\C2_Figures\Figure_2_6_map_projection_examples.png" id="310" name="Google Shape;310;p28"/>
          <p:cNvPicPr preferRelativeResize="0"/>
          <p:nvPr/>
        </p:nvPicPr>
        <p:blipFill rotWithShape="1">
          <a:blip r:embed="rId3">
            <a:alphaModFix/>
          </a:blip>
          <a:srcRect b="0" l="0" r="0" t="0"/>
          <a:stretch/>
        </p:blipFill>
        <p:spPr>
          <a:xfrm>
            <a:off x="427026" y="-2"/>
            <a:ext cx="9434950" cy="9753602"/>
          </a:xfrm>
          <a:prstGeom prst="rect">
            <a:avLst/>
          </a:prstGeom>
          <a:noFill/>
          <a:ln>
            <a:noFill/>
          </a:ln>
        </p:spPr>
      </p:pic>
      <p:sp>
        <p:nvSpPr>
          <p:cNvPr id="311" name="Google Shape;311;p28"/>
          <p:cNvSpPr txBox="1"/>
          <p:nvPr/>
        </p:nvSpPr>
        <p:spPr>
          <a:xfrm>
            <a:off x="9861974" y="9116173"/>
            <a:ext cx="3078101"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762000" y="2032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Conformal v. Equal-Area</a:t>
            </a:r>
            <a:endParaRPr/>
          </a:p>
        </p:txBody>
      </p:sp>
      <p:sp>
        <p:nvSpPr>
          <p:cNvPr id="317" name="Google Shape;317;p29"/>
          <p:cNvSpPr txBox="1"/>
          <p:nvPr>
            <p:ph idx="1" type="body"/>
          </p:nvPr>
        </p:nvSpPr>
        <p:spPr>
          <a:xfrm>
            <a:off x="723052" y="2368400"/>
            <a:ext cx="5384803" cy="1910815"/>
          </a:xfrm>
          <a:prstGeom prst="rect">
            <a:avLst/>
          </a:prstGeom>
          <a:noFill/>
          <a:ln>
            <a:noFill/>
          </a:ln>
        </p:spPr>
        <p:txBody>
          <a:bodyPr anchorCtr="0" anchor="ctr" bIns="50800" lIns="50800" spcFirstLastPara="1" rIns="50800" wrap="square" tIns="50800">
            <a:normAutofit/>
          </a:bodyPr>
          <a:lstStyle/>
          <a:p>
            <a:pPr indent="0" lvl="0" marL="0" rtl="0" algn="l">
              <a:lnSpc>
                <a:spcPct val="100000"/>
              </a:lnSpc>
              <a:spcBef>
                <a:spcPts val="0"/>
              </a:spcBef>
              <a:spcAft>
                <a:spcPts val="0"/>
              </a:spcAft>
              <a:buSzPts val="3800"/>
              <a:buFont typeface="Helvetica Neue"/>
              <a:buNone/>
            </a:pPr>
            <a:r>
              <a:rPr lang="en-US" sz="3800"/>
              <a:t>Conformal – </a:t>
            </a:r>
            <a:endParaRPr/>
          </a:p>
          <a:p>
            <a:pPr indent="0" lvl="0" marL="0" rtl="0" algn="l">
              <a:lnSpc>
                <a:spcPct val="100000"/>
              </a:lnSpc>
              <a:spcBef>
                <a:spcPts val="600"/>
              </a:spcBef>
              <a:spcAft>
                <a:spcPts val="0"/>
              </a:spcAft>
              <a:buSzPts val="2800"/>
              <a:buFont typeface="Helvetica Neue"/>
              <a:buNone/>
            </a:pPr>
            <a:r>
              <a:rPr lang="en-US" sz="2800">
                <a:solidFill>
                  <a:srgbClr val="EBEBEB"/>
                </a:solidFill>
                <a:latin typeface="Helvetica Neue"/>
                <a:ea typeface="Helvetica Neue"/>
                <a:cs typeface="Helvetica Neue"/>
                <a:sym typeface="Helvetica Neue"/>
              </a:rPr>
              <a:t>	Shapes are maintained</a:t>
            </a:r>
            <a:endParaRPr/>
          </a:p>
          <a:p>
            <a:pPr indent="0" lvl="0" marL="0" rtl="0" algn="l">
              <a:lnSpc>
                <a:spcPct val="100000"/>
              </a:lnSpc>
              <a:spcBef>
                <a:spcPts val="500"/>
              </a:spcBef>
              <a:spcAft>
                <a:spcPts val="0"/>
              </a:spcAft>
              <a:buSzPts val="2800"/>
              <a:buFont typeface="Helvetica Neue"/>
              <a:buNone/>
            </a:pPr>
            <a:r>
              <a:rPr lang="en-US" sz="2800">
                <a:solidFill>
                  <a:srgbClr val="EBEBEB"/>
                </a:solidFill>
                <a:latin typeface="Helvetica Neue"/>
                <a:ea typeface="Helvetica Neue"/>
                <a:cs typeface="Helvetica Neue"/>
                <a:sym typeface="Helvetica Neue"/>
              </a:rPr>
              <a:t>	Sizes are incorrect</a:t>
            </a:r>
            <a:endParaRPr/>
          </a:p>
        </p:txBody>
      </p:sp>
      <p:pic>
        <p:nvPicPr>
          <p:cNvPr descr="image26.png" id="318" name="Google Shape;318;p29"/>
          <p:cNvPicPr preferRelativeResize="0"/>
          <p:nvPr/>
        </p:nvPicPr>
        <p:blipFill rotWithShape="1">
          <a:blip r:embed="rId3">
            <a:alphaModFix/>
          </a:blip>
          <a:srcRect b="0" l="0" r="0" t="0"/>
          <a:stretch/>
        </p:blipFill>
        <p:spPr>
          <a:xfrm>
            <a:off x="6299511" y="1813354"/>
            <a:ext cx="4443309" cy="3020909"/>
          </a:xfrm>
          <a:prstGeom prst="rect">
            <a:avLst/>
          </a:prstGeom>
          <a:noFill/>
          <a:ln>
            <a:noFill/>
          </a:ln>
        </p:spPr>
      </p:pic>
      <p:pic>
        <p:nvPicPr>
          <p:cNvPr descr="image27.png" id="319" name="Google Shape;319;p29"/>
          <p:cNvPicPr preferRelativeResize="0"/>
          <p:nvPr/>
        </p:nvPicPr>
        <p:blipFill rotWithShape="1">
          <a:blip r:embed="rId4">
            <a:alphaModFix/>
          </a:blip>
          <a:srcRect b="0" l="0" r="0" t="0"/>
          <a:stretch/>
        </p:blipFill>
        <p:spPr>
          <a:xfrm>
            <a:off x="6285653" y="5418666"/>
            <a:ext cx="4009815" cy="3673407"/>
          </a:xfrm>
          <a:prstGeom prst="rect">
            <a:avLst/>
          </a:prstGeom>
          <a:noFill/>
          <a:ln>
            <a:noFill/>
          </a:ln>
        </p:spPr>
      </p:pic>
      <p:sp>
        <p:nvSpPr>
          <p:cNvPr id="320" name="Google Shape;320;p29"/>
          <p:cNvSpPr txBox="1"/>
          <p:nvPr/>
        </p:nvSpPr>
        <p:spPr>
          <a:xfrm>
            <a:off x="10934478" y="3018919"/>
            <a:ext cx="1914475" cy="609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Mercator</a:t>
            </a:r>
            <a:endParaRPr/>
          </a:p>
        </p:txBody>
      </p:sp>
      <p:sp>
        <p:nvSpPr>
          <p:cNvPr id="321" name="Google Shape;321;p29"/>
          <p:cNvSpPr txBox="1"/>
          <p:nvPr/>
        </p:nvSpPr>
        <p:spPr>
          <a:xfrm>
            <a:off x="10818540" y="6950482"/>
            <a:ext cx="2146351" cy="6097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Mollweide</a:t>
            </a:r>
            <a:endParaRPr/>
          </a:p>
        </p:txBody>
      </p:sp>
      <p:sp>
        <p:nvSpPr>
          <p:cNvPr id="322" name="Google Shape;322;p29"/>
          <p:cNvSpPr txBox="1"/>
          <p:nvPr/>
        </p:nvSpPr>
        <p:spPr>
          <a:xfrm>
            <a:off x="141692" y="9194503"/>
            <a:ext cx="7948473"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http://www.progonos.com/furuti/MapProj/Normal/CartProp/AreaPres/areaPres.html</a:t>
            </a:r>
            <a:endParaRPr/>
          </a:p>
        </p:txBody>
      </p:sp>
      <p:sp>
        <p:nvSpPr>
          <p:cNvPr id="323" name="Google Shape;323;p29"/>
          <p:cNvSpPr txBox="1"/>
          <p:nvPr/>
        </p:nvSpPr>
        <p:spPr>
          <a:xfrm>
            <a:off x="308185" y="6372630"/>
            <a:ext cx="5418670" cy="17654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Equal-Area – </a:t>
            </a:r>
            <a:endParaRPr/>
          </a:p>
          <a:p>
            <a:pPr indent="0" lvl="0" marL="0" marR="0" rtl="0" algn="ctr">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Shapes are distorted</a:t>
            </a:r>
            <a:endParaRPr/>
          </a:p>
          <a:p>
            <a:pPr indent="0" lvl="0" marL="0" marR="0" rtl="0" algn="ctr">
              <a:lnSpc>
                <a:spcPct val="100000"/>
              </a:lnSpc>
              <a:spcBef>
                <a:spcPts val="4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Sizes are correct</a:t>
            </a:r>
            <a:endParaRPr/>
          </a:p>
        </p:txBody>
      </p:sp>
      <p:sp>
        <p:nvSpPr>
          <p:cNvPr id="324" name="Google Shape;324;p29"/>
          <p:cNvSpPr txBox="1"/>
          <p:nvPr/>
        </p:nvSpPr>
        <p:spPr>
          <a:xfrm>
            <a:off x="1279410" y="4571911"/>
            <a:ext cx="3882619" cy="609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Greenland v. Africa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txBox="1"/>
          <p:nvPr>
            <p:ph idx="1" type="body"/>
          </p:nvPr>
        </p:nvSpPr>
        <p:spPr>
          <a:xfrm>
            <a:off x="762000" y="2950561"/>
            <a:ext cx="11480800" cy="3852478"/>
          </a:xfrm>
          <a:prstGeom prst="rect">
            <a:avLst/>
          </a:prstGeom>
          <a:noFill/>
          <a:ln>
            <a:noFill/>
          </a:ln>
        </p:spPr>
        <p:txBody>
          <a:bodyPr anchorCtr="0" anchor="t"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5800"/>
              <a:buFont typeface="Helvetica Neue"/>
              <a:buNone/>
            </a:pPr>
            <a:r>
              <a:rPr b="1" lang="en-US" sz="5800">
                <a:latin typeface="Helvetica Neue"/>
                <a:ea typeface="Helvetica Neue"/>
                <a:cs typeface="Helvetica Neue"/>
                <a:sym typeface="Helvetica Neue"/>
              </a:rPr>
              <a:t>Map scale - ratio (or proportion) between measurements on the map and corresponding measurements on the ground.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descr="image28.png" id="329" name="Google Shape;329;p30"/>
          <p:cNvPicPr preferRelativeResize="0"/>
          <p:nvPr/>
        </p:nvPicPr>
        <p:blipFill rotWithShape="1">
          <a:blip r:embed="rId3">
            <a:alphaModFix/>
          </a:blip>
          <a:srcRect b="16045" l="2499" r="0" t="0"/>
          <a:stretch/>
        </p:blipFill>
        <p:spPr>
          <a:xfrm>
            <a:off x="162519" y="916036"/>
            <a:ext cx="12679683" cy="7001371"/>
          </a:xfrm>
          <a:prstGeom prst="rect">
            <a:avLst/>
          </a:prstGeom>
          <a:noFill/>
          <a:ln>
            <a:noFill/>
          </a:ln>
        </p:spPr>
      </p:pic>
      <p:sp>
        <p:nvSpPr>
          <p:cNvPr id="330" name="Google Shape;330;p30"/>
          <p:cNvSpPr txBox="1"/>
          <p:nvPr/>
        </p:nvSpPr>
        <p:spPr>
          <a:xfrm>
            <a:off x="2330025" y="8094963"/>
            <a:ext cx="8859524" cy="33700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http://www.wall-maps.com/World/UpsideDownWorldMap.htm</a:t>
            </a:r>
            <a:endParaRPr/>
          </a:p>
        </p:txBody>
      </p:sp>
      <p:sp>
        <p:nvSpPr>
          <p:cNvPr id="331" name="Google Shape;331;p30"/>
          <p:cNvSpPr txBox="1"/>
          <p:nvPr/>
        </p:nvSpPr>
        <p:spPr>
          <a:xfrm>
            <a:off x="568959" y="8473352"/>
            <a:ext cx="12435841" cy="6097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Van der Grinten projection - "compromise" projection.</a:t>
            </a:r>
            <a:endParaRPr/>
          </a:p>
        </p:txBody>
      </p:sp>
      <p:sp>
        <p:nvSpPr>
          <p:cNvPr id="332" name="Google Shape;332;p30"/>
          <p:cNvSpPr txBox="1"/>
          <p:nvPr/>
        </p:nvSpPr>
        <p:spPr>
          <a:xfrm>
            <a:off x="2898986" y="128605"/>
            <a:ext cx="8263467" cy="6097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When up becomes down..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1"/>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4400"/>
              <a:buFont typeface="Helvetica Neue"/>
              <a:buNone/>
            </a:pPr>
            <a:r>
              <a:rPr lang="en-US" sz="4400"/>
              <a:t>Which projections are most widely used?  </a:t>
            </a:r>
            <a:endParaRPr/>
          </a:p>
        </p:txBody>
      </p:sp>
      <p:sp>
        <p:nvSpPr>
          <p:cNvPr id="338" name="Google Shape;338;p31"/>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406400" lvl="0" marL="406400" rtl="0" algn="l">
              <a:lnSpc>
                <a:spcPct val="100000"/>
              </a:lnSpc>
              <a:spcBef>
                <a:spcPts val="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True angle (conformal) projections for large scale maps and coordinate systems (UTM, SPCs)</a:t>
            </a:r>
            <a:endParaRPr/>
          </a:p>
          <a:p>
            <a:pPr indent="-406400" lvl="0" marL="406400"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True area (equal area) and compromise projections for small scale maps of the U.S. and world</a:t>
            </a:r>
            <a:endParaRPr/>
          </a:p>
          <a:p>
            <a:pPr indent="-406400" lvl="0" marL="406400"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True distance (equidistant) and true direction (azimuthal) projections for special projects.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2"/>
          <p:cNvSpPr txBox="1"/>
          <p:nvPr>
            <p:ph type="title"/>
          </p:nvPr>
        </p:nvSpPr>
        <p:spPr>
          <a:xfrm>
            <a:off x="762000" y="203200"/>
            <a:ext cx="11480800" cy="21463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4900"/>
              <a:buFont typeface="Helvetica Neue"/>
              <a:buNone/>
            </a:pPr>
            <a:r>
              <a:rPr lang="en-US" sz="4900"/>
              <a:t>What is the only representation of the Earth that does not distort anything?</a:t>
            </a:r>
            <a:endParaRPr/>
          </a:p>
        </p:txBody>
      </p:sp>
      <p:sp>
        <p:nvSpPr>
          <p:cNvPr id="344" name="Google Shape;344;p32"/>
          <p:cNvSpPr txBox="1"/>
          <p:nvPr>
            <p:ph idx="1" type="body"/>
          </p:nvPr>
        </p:nvSpPr>
        <p:spPr>
          <a:xfrm>
            <a:off x="762000" y="2374900"/>
            <a:ext cx="5384800" cy="68072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6400"/>
              <a:buFont typeface="Helvetica Neue"/>
              <a:buNone/>
            </a:pPr>
            <a:r>
              <a:rPr b="1" lang="en-US" sz="6400">
                <a:solidFill>
                  <a:srgbClr val="FFFFFF"/>
                </a:solidFill>
                <a:latin typeface="Helvetica Neue"/>
                <a:ea typeface="Helvetica Neue"/>
                <a:cs typeface="Helvetica Neue"/>
                <a:sym typeface="Helvetica Neue"/>
              </a:rPr>
              <a:t>A Globe </a:t>
            </a:r>
            <a:endParaRPr/>
          </a:p>
        </p:txBody>
      </p:sp>
      <p:pic>
        <p:nvPicPr>
          <p:cNvPr descr="image29.png" id="345" name="Google Shape;345;p32"/>
          <p:cNvPicPr preferRelativeResize="0"/>
          <p:nvPr/>
        </p:nvPicPr>
        <p:blipFill rotWithShape="1">
          <a:blip r:embed="rId3">
            <a:alphaModFix/>
          </a:blip>
          <a:srcRect b="0" l="0" r="0" t="0"/>
          <a:stretch/>
        </p:blipFill>
        <p:spPr>
          <a:xfrm>
            <a:off x="7701280" y="3576320"/>
            <a:ext cx="3616962" cy="54186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3"/>
          <p:cNvSpPr txBox="1"/>
          <p:nvPr>
            <p:ph type="title"/>
          </p:nvPr>
        </p:nvSpPr>
        <p:spPr>
          <a:xfrm>
            <a:off x="149012" y="-436034"/>
            <a:ext cx="11480803" cy="21463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Coordinate Systems</a:t>
            </a:r>
            <a:endParaRPr/>
          </a:p>
        </p:txBody>
      </p:sp>
      <p:sp>
        <p:nvSpPr>
          <p:cNvPr id="351" name="Google Shape;351;p33"/>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244475" lvl="0" marL="406400" rtl="0" algn="l">
              <a:lnSpc>
                <a:spcPct val="100000"/>
              </a:lnSpc>
              <a:spcBef>
                <a:spcPts val="0"/>
              </a:spcBef>
              <a:spcAft>
                <a:spcPts val="0"/>
              </a:spcAft>
              <a:buClr>
                <a:srgbClr val="EBEBEB"/>
              </a:buClr>
              <a:buSzPts val="2550"/>
              <a:buFont typeface="Helvetica Neue"/>
              <a:buNone/>
            </a:pPr>
            <a:r>
              <a:t/>
            </a:r>
            <a:endParaRPr sz="3400">
              <a:solidFill>
                <a:srgbClr val="EBEBEB"/>
              </a:solidFill>
              <a:latin typeface="Helvetica Neue"/>
              <a:ea typeface="Helvetica Neue"/>
              <a:cs typeface="Helvetica Neue"/>
              <a:sym typeface="Helvetica Neue"/>
            </a:endParaRPr>
          </a:p>
        </p:txBody>
      </p:sp>
      <p:pic>
        <p:nvPicPr>
          <p:cNvPr descr="C:\RIT\Dissertation\presentations\CRC_Press_Book\chapters\chapter_2\C2_Figures\Figure_2_7_lat_long_overview.png" id="352" name="Google Shape;352;p33"/>
          <p:cNvPicPr preferRelativeResize="0"/>
          <p:nvPr/>
        </p:nvPicPr>
        <p:blipFill rotWithShape="1">
          <a:blip r:embed="rId3">
            <a:alphaModFix/>
          </a:blip>
          <a:srcRect b="0" l="0" r="0" t="0"/>
          <a:stretch/>
        </p:blipFill>
        <p:spPr>
          <a:xfrm>
            <a:off x="1127758" y="1186255"/>
            <a:ext cx="10749283" cy="8567345"/>
          </a:xfrm>
          <a:prstGeom prst="rect">
            <a:avLst/>
          </a:prstGeom>
          <a:noFill/>
          <a:ln>
            <a:noFill/>
          </a:ln>
        </p:spPr>
      </p:pic>
      <p:sp>
        <p:nvSpPr>
          <p:cNvPr id="353" name="Google Shape;353;p33"/>
          <p:cNvSpPr txBox="1"/>
          <p:nvPr/>
        </p:nvSpPr>
        <p:spPr>
          <a:xfrm>
            <a:off x="514772" y="9170359"/>
            <a:ext cx="3078101" cy="33700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4"/>
          <p:cNvSpPr txBox="1"/>
          <p:nvPr>
            <p:ph type="title"/>
          </p:nvPr>
        </p:nvSpPr>
        <p:spPr>
          <a:xfrm>
            <a:off x="762000" y="2032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4400"/>
              <a:buFont typeface="Helvetica Neue"/>
              <a:buNone/>
            </a:pPr>
            <a:r>
              <a:rPr lang="en-US" sz="4400"/>
              <a:t>Why plane coordinates? </a:t>
            </a:r>
            <a:endParaRPr/>
          </a:p>
        </p:txBody>
      </p:sp>
      <p:sp>
        <p:nvSpPr>
          <p:cNvPr id="359" name="Google Shape;359;p34"/>
          <p:cNvSpPr txBox="1"/>
          <p:nvPr>
            <p:ph idx="1" type="body"/>
          </p:nvPr>
        </p:nvSpPr>
        <p:spPr>
          <a:xfrm>
            <a:off x="762000" y="2374900"/>
            <a:ext cx="5384800" cy="68072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SzPts val="2500"/>
              <a:buFont typeface="Helvetica Neue"/>
              <a:buNone/>
            </a:pPr>
            <a:r>
              <a:rPr lang="en-US" sz="2500"/>
              <a:t>Surveyors are concerned with accurate measurements.</a:t>
            </a:r>
            <a:endParaRPr/>
          </a:p>
          <a:p>
            <a:pPr indent="0" lvl="0" marL="0" rtl="0" algn="ctr">
              <a:lnSpc>
                <a:spcPct val="100000"/>
              </a:lnSpc>
              <a:spcBef>
                <a:spcPts val="400"/>
              </a:spcBef>
              <a:spcAft>
                <a:spcPts val="0"/>
              </a:spcAft>
              <a:buSzPts val="2500"/>
              <a:buFont typeface="Helvetica Neue"/>
              <a:buNone/>
            </a:pPr>
            <a:r>
              <a:rPr lang="en-US" sz="2500"/>
              <a:t>Plane coordinates are based on projections which inherently contain error – So why use them?</a:t>
            </a:r>
            <a:endParaRPr/>
          </a:p>
          <a:p>
            <a:pPr indent="0" lvl="0" marL="0" rtl="0" algn="ctr">
              <a:lnSpc>
                <a:spcPct val="100000"/>
              </a:lnSpc>
              <a:spcBef>
                <a:spcPts val="400"/>
              </a:spcBef>
              <a:spcAft>
                <a:spcPts val="0"/>
              </a:spcAft>
              <a:buSzPts val="2500"/>
              <a:buFont typeface="Helvetica Neue"/>
              <a:buNone/>
            </a:pPr>
            <a:r>
              <a:t/>
            </a:r>
            <a:endParaRPr sz="2500"/>
          </a:p>
          <a:p>
            <a:pPr indent="0" lvl="0" marL="0" rtl="0" algn="ctr">
              <a:lnSpc>
                <a:spcPct val="100000"/>
              </a:lnSpc>
              <a:spcBef>
                <a:spcPts val="400"/>
              </a:spcBef>
              <a:spcAft>
                <a:spcPts val="0"/>
              </a:spcAft>
              <a:buSzPts val="2500"/>
              <a:buFont typeface="Helvetica Neue"/>
              <a:buNone/>
            </a:pPr>
            <a:r>
              <a:rPr lang="en-US" sz="2500"/>
              <a:t>It’s more efficient and meaningful to measure using planar coordinates than it is with spherical coordinates</a:t>
            </a:r>
            <a:endParaRPr/>
          </a:p>
          <a:p>
            <a:pPr indent="0" lvl="0" marL="0" rtl="0" algn="ctr">
              <a:lnSpc>
                <a:spcPct val="100000"/>
              </a:lnSpc>
              <a:spcBef>
                <a:spcPts val="400"/>
              </a:spcBef>
              <a:spcAft>
                <a:spcPts val="0"/>
              </a:spcAft>
              <a:buSzPts val="2500"/>
              <a:buFont typeface="Helvetica Neue"/>
              <a:buNone/>
            </a:pPr>
            <a:r>
              <a:t/>
            </a:r>
            <a:endParaRPr sz="2500"/>
          </a:p>
          <a:p>
            <a:pPr indent="0" lvl="0" marL="0" rtl="0" algn="ctr">
              <a:lnSpc>
                <a:spcPct val="100000"/>
              </a:lnSpc>
              <a:spcBef>
                <a:spcPts val="400"/>
              </a:spcBef>
              <a:spcAft>
                <a:spcPts val="0"/>
              </a:spcAft>
              <a:buSzPts val="2500"/>
              <a:buFont typeface="Helvetica Neue"/>
              <a:buNone/>
            </a:pPr>
            <a:r>
              <a:rPr lang="en-US" sz="2500"/>
              <a:t>Feet and Meters</a:t>
            </a:r>
            <a:endParaRPr/>
          </a:p>
          <a:p>
            <a:pPr indent="0" lvl="0" marL="0" rtl="0" algn="ctr">
              <a:lnSpc>
                <a:spcPct val="100000"/>
              </a:lnSpc>
              <a:spcBef>
                <a:spcPts val="400"/>
              </a:spcBef>
              <a:spcAft>
                <a:spcPts val="0"/>
              </a:spcAft>
              <a:buSzPts val="2500"/>
              <a:buFont typeface="Helvetica Neue"/>
              <a:buNone/>
            </a:pPr>
            <a:r>
              <a:rPr lang="en-US" sz="2500"/>
              <a:t>v.</a:t>
            </a:r>
            <a:endParaRPr/>
          </a:p>
          <a:p>
            <a:pPr indent="0" lvl="0" marL="0" rtl="0" algn="ctr">
              <a:lnSpc>
                <a:spcPct val="100000"/>
              </a:lnSpc>
              <a:spcBef>
                <a:spcPts val="400"/>
              </a:spcBef>
              <a:spcAft>
                <a:spcPts val="0"/>
              </a:spcAft>
              <a:buSzPts val="2500"/>
              <a:buFont typeface="Helvetica Neue"/>
              <a:buNone/>
            </a:pPr>
            <a:r>
              <a:rPr lang="en-US" sz="2500"/>
              <a:t>Degrees, minutes, seconds</a:t>
            </a:r>
            <a:endParaRPr/>
          </a:p>
        </p:txBody>
      </p:sp>
      <p:grpSp>
        <p:nvGrpSpPr>
          <p:cNvPr id="360" name="Google Shape;360;p34"/>
          <p:cNvGrpSpPr/>
          <p:nvPr/>
        </p:nvGrpSpPr>
        <p:grpSpPr>
          <a:xfrm>
            <a:off x="7202308" y="2653359"/>
            <a:ext cx="5418673" cy="5411901"/>
            <a:chOff x="-1" y="-2"/>
            <a:chExt cx="5418671" cy="5411899"/>
          </a:xfrm>
        </p:grpSpPr>
        <p:sp>
          <p:nvSpPr>
            <p:cNvPr id="361" name="Google Shape;361;p34"/>
            <p:cNvSpPr/>
            <p:nvPr/>
          </p:nvSpPr>
          <p:spPr>
            <a:xfrm>
              <a:off x="0" y="-1"/>
              <a:ext cx="5418669" cy="5411897"/>
            </a:xfrm>
            <a:prstGeom prst="rect">
              <a:avLst/>
            </a:prstGeom>
            <a:blipFill rotWithShape="1">
              <a:blip r:embed="rId3">
                <a:alphaModFix/>
              </a:blip>
              <a:tile algn="tl" flip="none" tx="0" sx="100000" ty="0" sy="100000"/>
            </a:blipFill>
            <a:ln>
              <a:noFill/>
            </a:ln>
            <a:effectLst>
              <a:outerShdw blurRad="50800" rotWithShape="0" dir="5400000" dist="25400">
                <a:srgbClr val="000000">
                  <a:alpha val="49803"/>
                </a:srgbClr>
              </a:outerShdw>
            </a:effectLst>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Helvetica Neue"/>
                <a:buNone/>
              </a:pPr>
              <a:r>
                <a:t/>
              </a:r>
              <a:endParaRPr b="0" i="0" sz="3000" u="none" cap="none" strike="noStrike">
                <a:solidFill>
                  <a:srgbClr val="FFFFFF"/>
                </a:solidFill>
                <a:latin typeface="Helvetica Neue"/>
                <a:ea typeface="Helvetica Neue"/>
                <a:cs typeface="Helvetica Neue"/>
                <a:sym typeface="Helvetica Neue"/>
              </a:endParaRPr>
            </a:p>
          </p:txBody>
        </p:sp>
        <p:pic>
          <p:nvPicPr>
            <p:cNvPr descr="image31.png" id="362" name="Google Shape;362;p34"/>
            <p:cNvPicPr preferRelativeResize="0"/>
            <p:nvPr/>
          </p:nvPicPr>
          <p:blipFill rotWithShape="1">
            <a:blip r:embed="rId4">
              <a:alphaModFix/>
            </a:blip>
            <a:srcRect b="7432" l="14844" r="18024" t="6370"/>
            <a:stretch/>
          </p:blipFill>
          <p:spPr>
            <a:xfrm>
              <a:off x="-1" y="-2"/>
              <a:ext cx="5418671" cy="5411899"/>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5600"/>
              <a:buFont typeface="Helvetica Neue"/>
              <a:buNone/>
            </a:pPr>
            <a:r>
              <a:rPr lang="en-US" sz="5600"/>
              <a:t>Two plane coordinate systems </a:t>
            </a:r>
            <a:endParaRPr/>
          </a:p>
        </p:txBody>
      </p:sp>
      <p:sp>
        <p:nvSpPr>
          <p:cNvPr id="368" name="Google Shape;368;p35"/>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406400" lvl="0" marL="406400" rtl="0" algn="l">
              <a:lnSpc>
                <a:spcPct val="100000"/>
              </a:lnSpc>
              <a:spcBef>
                <a:spcPts val="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Universal Transverse Mercator (UTM) system</a:t>
            </a:r>
            <a:endParaRPr/>
          </a:p>
          <a:p>
            <a:pPr indent="-244475" lvl="0" marL="406400" rtl="0" algn="l">
              <a:lnSpc>
                <a:spcPct val="100000"/>
              </a:lnSpc>
              <a:spcBef>
                <a:spcPts val="4200"/>
              </a:spcBef>
              <a:spcAft>
                <a:spcPts val="0"/>
              </a:spcAft>
              <a:buClr>
                <a:srgbClr val="EBEBEB"/>
              </a:buClr>
              <a:buSzPts val="2550"/>
              <a:buFont typeface="Helvetica Neue"/>
              <a:buNone/>
            </a:pPr>
            <a:r>
              <a:t/>
            </a:r>
            <a:endParaRPr sz="3400">
              <a:solidFill>
                <a:srgbClr val="EBEBEB"/>
              </a:solidFill>
              <a:latin typeface="Helvetica Neue"/>
              <a:ea typeface="Helvetica Neue"/>
              <a:cs typeface="Helvetica Neue"/>
              <a:sym typeface="Helvetica Neue"/>
            </a:endParaRPr>
          </a:p>
          <a:p>
            <a:pPr indent="-406400" lvl="0" marL="406400"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State Plane Coordinate (SPC) system</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6"/>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The Universal Transverse Mercator (UTM) Projection</a:t>
            </a:r>
            <a:endParaRPr/>
          </a:p>
        </p:txBody>
      </p:sp>
      <p:sp>
        <p:nvSpPr>
          <p:cNvPr id="374" name="Google Shape;374;p36"/>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454210" lvl="0" marL="454210" rtl="0" algn="l">
              <a:lnSpc>
                <a:spcPct val="100000"/>
              </a:lnSpc>
              <a:spcBef>
                <a:spcPts val="0"/>
              </a:spcBef>
              <a:spcAft>
                <a:spcPts val="0"/>
              </a:spcAft>
              <a:buClr>
                <a:srgbClr val="EBEBEB"/>
              </a:buClr>
              <a:buSzPts val="2850"/>
              <a:buFont typeface="Helvetica Neue"/>
              <a:buChar char="•"/>
            </a:pPr>
            <a:r>
              <a:rPr lang="en-US" sz="3800"/>
              <a:t>A type of cylindrical projection</a:t>
            </a:r>
            <a:endParaRPr/>
          </a:p>
          <a:p>
            <a:pPr indent="-454210" lvl="0" marL="454210" rtl="0" algn="l">
              <a:lnSpc>
                <a:spcPct val="100000"/>
              </a:lnSpc>
              <a:spcBef>
                <a:spcPts val="600"/>
              </a:spcBef>
              <a:spcAft>
                <a:spcPts val="0"/>
              </a:spcAft>
              <a:buClr>
                <a:srgbClr val="EBEBEB"/>
              </a:buClr>
              <a:buSzPts val="2850"/>
              <a:buFont typeface="Helvetica Neue"/>
              <a:buChar char="•"/>
            </a:pPr>
            <a:r>
              <a:rPr lang="en-US" sz="3800"/>
              <a:t>Implemented as an internationally standard coordinate system</a:t>
            </a:r>
            <a:endParaRPr/>
          </a:p>
          <a:p>
            <a:pPr indent="-406400" lvl="1" marL="812800" rtl="0" algn="l">
              <a:lnSpc>
                <a:spcPct val="100000"/>
              </a:lnSpc>
              <a:spcBef>
                <a:spcPts val="5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Initially devised as a military standard</a:t>
            </a:r>
            <a:endParaRPr/>
          </a:p>
          <a:p>
            <a:pPr indent="-406400" lvl="0" marL="406400" rtl="0" algn="l">
              <a:lnSpc>
                <a:spcPct val="100000"/>
              </a:lnSpc>
              <a:spcBef>
                <a:spcPts val="6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Uses a system of 60 zones</a:t>
            </a:r>
            <a:endParaRPr/>
          </a:p>
          <a:p>
            <a:pPr indent="-406400" lvl="1" marL="812800" rtl="0" algn="l">
              <a:lnSpc>
                <a:spcPct val="100000"/>
              </a:lnSpc>
              <a:spcBef>
                <a:spcPts val="5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Maximum distortion is 0.04%</a:t>
            </a:r>
            <a:endParaRPr/>
          </a:p>
          <a:p>
            <a:pPr indent="-406400" lvl="0" marL="406400" rtl="0" algn="l">
              <a:lnSpc>
                <a:spcPct val="100000"/>
              </a:lnSpc>
              <a:spcBef>
                <a:spcPts val="6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Transverse Mercator because the cylinder is wrapped around the Poles, not the Equator</a:t>
            </a:r>
            <a:endParaRPr/>
          </a:p>
        </p:txBody>
      </p:sp>
      <p:sp>
        <p:nvSpPr>
          <p:cNvPr id="375" name="Google Shape;375;p36"/>
          <p:cNvSpPr txBox="1"/>
          <p:nvPr/>
        </p:nvSpPr>
        <p:spPr>
          <a:xfrm>
            <a:off x="397367" y="9305132"/>
            <a:ext cx="4118190"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2005 John Wiley &amp; Sons, Ltd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image32.png" id="380" name="Google Shape;380;p37"/>
          <p:cNvPicPr preferRelativeResize="0"/>
          <p:nvPr/>
        </p:nvPicPr>
        <p:blipFill rotWithShape="1">
          <a:blip r:embed="rId3">
            <a:alphaModFix/>
          </a:blip>
          <a:srcRect b="0" l="0" r="0" t="0"/>
          <a:stretch/>
        </p:blipFill>
        <p:spPr>
          <a:xfrm>
            <a:off x="103858" y="697653"/>
            <a:ext cx="12797084" cy="6385005"/>
          </a:xfrm>
          <a:prstGeom prst="rect">
            <a:avLst/>
          </a:prstGeom>
          <a:noFill/>
          <a:ln>
            <a:noFill/>
          </a:ln>
        </p:spPr>
      </p:pic>
      <p:sp>
        <p:nvSpPr>
          <p:cNvPr id="381" name="Google Shape;381;p37"/>
          <p:cNvSpPr txBox="1"/>
          <p:nvPr/>
        </p:nvSpPr>
        <p:spPr>
          <a:xfrm>
            <a:off x="2204984" y="7069932"/>
            <a:ext cx="8515808"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http://upload.wikimedia.org/wikipedia/commons/b/b9/Usgs_map_traverse_mercator.PNG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title"/>
          </p:nvPr>
        </p:nvSpPr>
        <p:spPr>
          <a:xfrm>
            <a:off x="762000" y="-842435"/>
            <a:ext cx="11480800" cy="2146302"/>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4400"/>
              <a:buFont typeface="Helvetica Neue"/>
              <a:buNone/>
            </a:pPr>
            <a:r>
              <a:rPr lang="en-US" sz="4400"/>
              <a:t>60 UTM zones (north and south)</a:t>
            </a:r>
            <a:endParaRPr/>
          </a:p>
        </p:txBody>
      </p:sp>
      <p:pic>
        <p:nvPicPr>
          <p:cNvPr descr="C:\RIT\Dissertation\presentations\CRC_Press_Book\chapters\chapter_2\C2_Figures\Figure_2_9_UTM_zones_complete.png" id="387" name="Google Shape;387;p38"/>
          <p:cNvPicPr preferRelativeResize="0"/>
          <p:nvPr/>
        </p:nvPicPr>
        <p:blipFill rotWithShape="1">
          <a:blip r:embed="rId3">
            <a:alphaModFix/>
          </a:blip>
          <a:srcRect b="0" l="0" r="0" t="0"/>
          <a:stretch/>
        </p:blipFill>
        <p:spPr>
          <a:xfrm>
            <a:off x="1208983" y="822958"/>
            <a:ext cx="10586834" cy="8534402"/>
          </a:xfrm>
          <a:prstGeom prst="rect">
            <a:avLst/>
          </a:prstGeom>
          <a:noFill/>
          <a:ln>
            <a:noFill/>
          </a:ln>
        </p:spPr>
      </p:pic>
      <p:sp>
        <p:nvSpPr>
          <p:cNvPr id="388" name="Google Shape;388;p38"/>
          <p:cNvSpPr txBox="1"/>
          <p:nvPr/>
        </p:nvSpPr>
        <p:spPr>
          <a:xfrm>
            <a:off x="9926701" y="9326146"/>
            <a:ext cx="3078101" cy="33700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title"/>
          </p:nvPr>
        </p:nvSpPr>
        <p:spPr>
          <a:xfrm>
            <a:off x="609600" y="-745068"/>
            <a:ext cx="11480800" cy="2146302"/>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3800"/>
              <a:buFont typeface="Helvetica Neue"/>
              <a:buNone/>
            </a:pPr>
            <a:r>
              <a:rPr lang="en-US" sz="3800"/>
              <a:t>Characteristics of one UTM zone</a:t>
            </a:r>
            <a:endParaRPr/>
          </a:p>
        </p:txBody>
      </p:sp>
      <p:pic>
        <p:nvPicPr>
          <p:cNvPr descr="C:\RIT\Dissertation\presentations\CRC_Press_Book\chapters\chapter_2\C2_Figures\Figure_2_10_UTM_zone_individual_labeled.png" id="394" name="Google Shape;394;p39"/>
          <p:cNvPicPr preferRelativeResize="0"/>
          <p:nvPr/>
        </p:nvPicPr>
        <p:blipFill rotWithShape="1">
          <a:blip r:embed="rId3">
            <a:alphaModFix/>
          </a:blip>
          <a:srcRect b="0" l="0" r="0" t="0"/>
          <a:stretch/>
        </p:blipFill>
        <p:spPr>
          <a:xfrm>
            <a:off x="553965" y="693598"/>
            <a:ext cx="2346489" cy="8366405"/>
          </a:xfrm>
          <a:prstGeom prst="rect">
            <a:avLst/>
          </a:prstGeom>
          <a:noFill/>
          <a:ln>
            <a:noFill/>
          </a:ln>
        </p:spPr>
      </p:pic>
      <p:pic>
        <p:nvPicPr>
          <p:cNvPr descr="C:\RIT\Dissertation\presentations\CRC_Press_Book\chapters\chapter_2\C2_Figures\Figure_2_10_UTM_zone_individual_labeled.png" id="395" name="Google Shape;395;p39"/>
          <p:cNvPicPr preferRelativeResize="0"/>
          <p:nvPr/>
        </p:nvPicPr>
        <p:blipFill rotWithShape="1">
          <a:blip r:embed="rId3">
            <a:alphaModFix/>
          </a:blip>
          <a:srcRect b="43993" l="0" r="0" t="0"/>
          <a:stretch/>
        </p:blipFill>
        <p:spPr>
          <a:xfrm>
            <a:off x="3098500" y="646509"/>
            <a:ext cx="4236947" cy="8460594"/>
          </a:xfrm>
          <a:prstGeom prst="rect">
            <a:avLst/>
          </a:prstGeom>
          <a:noFill/>
          <a:ln>
            <a:noFill/>
          </a:ln>
        </p:spPr>
      </p:pic>
      <p:sp>
        <p:nvSpPr>
          <p:cNvPr id="396" name="Google Shape;396;p39"/>
          <p:cNvSpPr txBox="1"/>
          <p:nvPr/>
        </p:nvSpPr>
        <p:spPr>
          <a:xfrm>
            <a:off x="9926701" y="9224546"/>
            <a:ext cx="3078101" cy="33700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
        <p:nvSpPr>
          <p:cNvPr id="397" name="Google Shape;397;p39"/>
          <p:cNvSpPr txBox="1"/>
          <p:nvPr/>
        </p:nvSpPr>
        <p:spPr>
          <a:xfrm>
            <a:off x="543062" y="9166110"/>
            <a:ext cx="2368295"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A whole zone</a:t>
            </a:r>
            <a:endParaRPr/>
          </a:p>
        </p:txBody>
      </p:sp>
      <p:sp>
        <p:nvSpPr>
          <p:cNvPr id="398" name="Google Shape;398;p39"/>
          <p:cNvSpPr txBox="1"/>
          <p:nvPr/>
        </p:nvSpPr>
        <p:spPr>
          <a:xfrm>
            <a:off x="5549034" y="9166110"/>
            <a:ext cx="991805"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detail</a:t>
            </a:r>
            <a:endParaRPr/>
          </a:p>
        </p:txBody>
      </p:sp>
      <p:sp>
        <p:nvSpPr>
          <p:cNvPr id="399" name="Google Shape;399;p39"/>
          <p:cNvSpPr txBox="1"/>
          <p:nvPr/>
        </p:nvSpPr>
        <p:spPr>
          <a:xfrm>
            <a:off x="7533585" y="1225460"/>
            <a:ext cx="5325778" cy="7302679"/>
          </a:xfrm>
          <a:prstGeom prst="rect">
            <a:avLst/>
          </a:prstGeom>
          <a:noFill/>
          <a:ln>
            <a:noFill/>
          </a:ln>
        </p:spPr>
        <p:txBody>
          <a:bodyPr anchorCtr="0" anchor="ctr" bIns="50800" lIns="50800" spcFirstLastPara="1" rIns="50800" wrap="square" tIns="50800">
            <a:spAutoFit/>
          </a:bodyPr>
          <a:lstStyle/>
          <a:p>
            <a:pPr indent="-367391" lvl="0" marL="367391" marR="0" rtl="0" algn="ctr">
              <a:lnSpc>
                <a:spcPct val="100000"/>
              </a:lnSpc>
              <a:spcBef>
                <a:spcPts val="0"/>
              </a:spcBef>
              <a:spcAft>
                <a:spcPts val="0"/>
              </a:spcAft>
              <a:buClr>
                <a:srgbClr val="EBEBEB"/>
              </a:buClr>
              <a:buSzPts val="3000"/>
              <a:buFont typeface="Helvetica Neue"/>
              <a:buChar char="•"/>
            </a:pPr>
            <a:r>
              <a:rPr b="0" i="0" lang="en-US" sz="3000" u="none" cap="none" strike="noStrike">
                <a:solidFill>
                  <a:srgbClr val="EBEBEB"/>
                </a:solidFill>
                <a:latin typeface="Helvetica Neue"/>
                <a:ea typeface="Helvetica Neue"/>
                <a:cs typeface="Helvetica Neue"/>
                <a:sym typeface="Helvetica Neue"/>
              </a:rPr>
              <a:t>Equator = 0m N for North Zone</a:t>
            </a:r>
            <a:endParaRPr/>
          </a:p>
          <a:p>
            <a:pPr indent="-367391" lvl="0" marL="367391" marR="0" rtl="0" algn="ctr">
              <a:lnSpc>
                <a:spcPct val="100000"/>
              </a:lnSpc>
              <a:spcBef>
                <a:spcPts val="500"/>
              </a:spcBef>
              <a:spcAft>
                <a:spcPts val="0"/>
              </a:spcAft>
              <a:buClr>
                <a:srgbClr val="EBEBEB"/>
              </a:buClr>
              <a:buSzPts val="3000"/>
              <a:buFont typeface="Helvetica Neue"/>
              <a:buChar char="•"/>
            </a:pPr>
            <a:r>
              <a:rPr b="0" i="0" lang="en-US" sz="3000" u="none" cap="none" strike="noStrike">
                <a:solidFill>
                  <a:srgbClr val="EBEBEB"/>
                </a:solidFill>
                <a:latin typeface="Helvetica Neue"/>
                <a:ea typeface="Helvetica Neue"/>
                <a:cs typeface="Helvetica Neue"/>
                <a:sym typeface="Helvetica Neue"/>
              </a:rPr>
              <a:t>Central meridian zone = easting of 500,000m E</a:t>
            </a:r>
            <a:endParaRPr/>
          </a:p>
          <a:p>
            <a:pPr indent="-416377" lvl="0" marL="416377" marR="0" rtl="0" algn="ctr">
              <a:lnSpc>
                <a:spcPct val="100000"/>
              </a:lnSpc>
              <a:spcBef>
                <a:spcPts val="500"/>
              </a:spcBef>
              <a:spcAft>
                <a:spcPts val="0"/>
              </a:spcAft>
              <a:buClr>
                <a:srgbClr val="EBEBEB"/>
              </a:buClr>
              <a:buSzPts val="3400"/>
              <a:buFont typeface="Helvetica Neue"/>
              <a:buChar char="•"/>
            </a:pPr>
            <a:r>
              <a:rPr b="0" i="0" lang="en-US" sz="3400" u="none" cap="none" strike="noStrike">
                <a:solidFill>
                  <a:srgbClr val="EBEBEB"/>
                </a:solidFill>
                <a:latin typeface="Helvetica Neue"/>
                <a:ea typeface="Helvetica Neue"/>
                <a:cs typeface="Helvetica Neue"/>
                <a:sym typeface="Helvetica Neue"/>
              </a:rPr>
              <a:t>A UTM coordinate =  (1) the zone number, (2) the north or south hemisphere (N or S), (3) the six-digit easting (E) value and (4) the seven-digit northing (N) value. Sample Coordinate is: 18N 500000E, 5000000N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4"/>
          <p:cNvSpPr txBox="1"/>
          <p:nvPr/>
        </p:nvSpPr>
        <p:spPr>
          <a:xfrm>
            <a:off x="4788746" y="2749463"/>
            <a:ext cx="2043290" cy="42546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a:t>
            </a:r>
            <a:endParaRPr/>
          </a:p>
        </p:txBody>
      </p:sp>
      <p:sp>
        <p:nvSpPr>
          <p:cNvPr id="100" name="Google Shape;100;p4"/>
          <p:cNvSpPr txBox="1"/>
          <p:nvPr/>
        </p:nvSpPr>
        <p:spPr>
          <a:xfrm>
            <a:off x="745065" y="1263043"/>
            <a:ext cx="11514670" cy="7227523"/>
          </a:xfrm>
          <a:prstGeom prst="rect">
            <a:avLst/>
          </a:prstGeom>
          <a:noFill/>
          <a:ln>
            <a:noFill/>
          </a:ln>
        </p:spPr>
        <p:txBody>
          <a:bodyPr anchorCtr="0" anchor="ctr" bIns="50800" lIns="50800" spcFirstLastPara="1" rIns="50800" wrap="square" tIns="50800">
            <a:spAutoFit/>
          </a:bodyPr>
          <a:lstStyle/>
          <a:p>
            <a:pPr indent="0" lvl="0" marL="0" marR="0" rtl="0" algn="ctr">
              <a:lnSpc>
                <a:spcPct val="125000"/>
              </a:lnSpc>
              <a:spcBef>
                <a:spcPts val="0"/>
              </a:spcBef>
              <a:spcAft>
                <a:spcPts val="0"/>
              </a:spcAft>
              <a:buClr>
                <a:srgbClr val="EBEBEB"/>
              </a:buClr>
              <a:buSzPts val="2900"/>
              <a:buFont typeface="Helvetica Neue"/>
              <a:buNone/>
            </a:pPr>
            <a:r>
              <a:rPr b="0" i="0" lang="en-US" sz="2900" u="none" cap="none" strike="noStrike">
                <a:solidFill>
                  <a:srgbClr val="EBEBEB"/>
                </a:solidFill>
                <a:latin typeface="Helvetica Neue"/>
                <a:ea typeface="Helvetica Neue"/>
                <a:cs typeface="Helvetica Neue"/>
                <a:sym typeface="Helvetica Neue"/>
              </a:rPr>
              <a:t>“What do you consider the largest map that would be really useful?”</a:t>
            </a:r>
            <a:endParaRPr/>
          </a:p>
          <a:p>
            <a:pPr indent="0" lvl="0" marL="0" marR="0" rtl="0" algn="ctr">
              <a:lnSpc>
                <a:spcPct val="125000"/>
              </a:lnSpc>
              <a:spcBef>
                <a:spcPts val="1200"/>
              </a:spcBef>
              <a:spcAft>
                <a:spcPts val="0"/>
              </a:spcAft>
              <a:buClr>
                <a:srgbClr val="EBEBEB"/>
              </a:buClr>
              <a:buSzPts val="2900"/>
              <a:buFont typeface="Helvetica Neue"/>
              <a:buNone/>
            </a:pPr>
            <a:r>
              <a:rPr b="0" i="0" lang="en-US" sz="2900" u="none" cap="none" strike="noStrike">
                <a:solidFill>
                  <a:srgbClr val="EBEBEB"/>
                </a:solidFill>
                <a:latin typeface="Helvetica Neue"/>
                <a:ea typeface="Helvetica Neue"/>
                <a:cs typeface="Helvetica Neue"/>
                <a:sym typeface="Helvetica Neue"/>
              </a:rPr>
              <a:t>“About six inches to the mile.”</a:t>
            </a:r>
            <a:endParaRPr/>
          </a:p>
          <a:p>
            <a:pPr indent="0" lvl="0" marL="0" marR="0" rtl="0" algn="ctr">
              <a:lnSpc>
                <a:spcPct val="125000"/>
              </a:lnSpc>
              <a:spcBef>
                <a:spcPts val="1200"/>
              </a:spcBef>
              <a:spcAft>
                <a:spcPts val="0"/>
              </a:spcAft>
              <a:buClr>
                <a:srgbClr val="EBEBEB"/>
              </a:buClr>
              <a:buSzPts val="2900"/>
              <a:buFont typeface="Helvetica Neue"/>
              <a:buNone/>
            </a:pPr>
            <a:r>
              <a:rPr b="0" i="0" lang="en-US" sz="2900" u="none" cap="none" strike="noStrike">
                <a:solidFill>
                  <a:srgbClr val="EBEBEB"/>
                </a:solidFill>
                <a:latin typeface="Helvetica Neue"/>
                <a:ea typeface="Helvetica Neue"/>
                <a:cs typeface="Helvetica Neue"/>
                <a:sym typeface="Helvetica Neue"/>
              </a:rPr>
              <a:t>“Only six inches!” exclaimed Mein Herr. “We very soon got to six yards to the mile. Then we tried a hundred yards to the mile. And then came the grandest idea of all! We actually made a map of the country on the scale of a mile to a mile!”</a:t>
            </a:r>
            <a:endParaRPr/>
          </a:p>
          <a:p>
            <a:pPr indent="0" lvl="0" marL="0" marR="0" rtl="0" algn="ctr">
              <a:lnSpc>
                <a:spcPct val="125000"/>
              </a:lnSpc>
              <a:spcBef>
                <a:spcPts val="1200"/>
              </a:spcBef>
              <a:spcAft>
                <a:spcPts val="0"/>
              </a:spcAft>
              <a:buClr>
                <a:srgbClr val="EBEBEB"/>
              </a:buClr>
              <a:buSzPts val="2900"/>
              <a:buFont typeface="Helvetica Neue"/>
              <a:buNone/>
            </a:pPr>
            <a:r>
              <a:rPr b="0" i="0" lang="en-US" sz="2900" u="none" cap="none" strike="noStrike">
                <a:solidFill>
                  <a:srgbClr val="EBEBEB"/>
                </a:solidFill>
                <a:latin typeface="Helvetica Neue"/>
                <a:ea typeface="Helvetica Neue"/>
                <a:cs typeface="Helvetica Neue"/>
                <a:sym typeface="Helvetica Neue"/>
              </a:rPr>
              <a:t>“Have you used it much?” I enquired.</a:t>
            </a:r>
            <a:endParaRPr/>
          </a:p>
          <a:p>
            <a:pPr indent="0" lvl="0" marL="0" marR="0" rtl="0" algn="ctr">
              <a:lnSpc>
                <a:spcPct val="125000"/>
              </a:lnSpc>
              <a:spcBef>
                <a:spcPts val="1200"/>
              </a:spcBef>
              <a:spcAft>
                <a:spcPts val="0"/>
              </a:spcAft>
              <a:buClr>
                <a:srgbClr val="EBEBEB"/>
              </a:buClr>
              <a:buSzPts val="2900"/>
              <a:buFont typeface="Helvetica Neue"/>
              <a:buNone/>
            </a:pPr>
            <a:r>
              <a:rPr b="0" i="0" lang="en-US" sz="2900" u="none" cap="none" strike="noStrike">
                <a:solidFill>
                  <a:srgbClr val="EBEBEB"/>
                </a:solidFill>
                <a:latin typeface="Helvetica Neue"/>
                <a:ea typeface="Helvetica Neue"/>
                <a:cs typeface="Helvetica Neue"/>
                <a:sym typeface="Helvetica Neue"/>
              </a:rPr>
              <a:t>“It has never been spread out, yet,” said Mein Herr: “the farmers objected: they said it would cover the whole country and shut out the sunlight! So we now use the country itself, as its own map, and I assure you it does nearly as well.”</a:t>
            </a:r>
            <a:endParaRPr/>
          </a:p>
        </p:txBody>
      </p:sp>
      <p:sp>
        <p:nvSpPr>
          <p:cNvPr id="101" name="Google Shape;101;p4"/>
          <p:cNvSpPr txBox="1"/>
          <p:nvPr/>
        </p:nvSpPr>
        <p:spPr>
          <a:xfrm>
            <a:off x="1408853" y="8718109"/>
            <a:ext cx="8290560" cy="337009"/>
          </a:xfrm>
          <a:prstGeom prst="rect">
            <a:avLst/>
          </a:prstGeom>
          <a:noFill/>
          <a:ln>
            <a:noFill/>
          </a:ln>
        </p:spPr>
        <p:txBody>
          <a:bodyPr anchorCtr="0" anchor="ctr" bIns="50800" lIns="50800" spcFirstLastPara="1" rIns="50800" wrap="square" tIns="50800">
            <a:spAutoFit/>
          </a:bodyPr>
          <a:lstStyle/>
          <a:p>
            <a:pPr indent="4762" lvl="0" marL="0" marR="0" rtl="0" algn="ctr">
              <a:lnSpc>
                <a:spcPct val="15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From Lewis Carol. Sylvie and Bruno Concluded. London: Macmillan, 1893. P. 169.</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0"/>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UTM Zones for the United States</a:t>
            </a:r>
            <a:endParaRPr/>
          </a:p>
        </p:txBody>
      </p:sp>
      <p:sp>
        <p:nvSpPr>
          <p:cNvPr id="405" name="Google Shape;405;p40"/>
          <p:cNvSpPr txBox="1"/>
          <p:nvPr/>
        </p:nvSpPr>
        <p:spPr>
          <a:xfrm>
            <a:off x="6437892" y="9025556"/>
            <a:ext cx="5924805" cy="52308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800"/>
              <a:buFont typeface="Helvetica Neue"/>
              <a:buNone/>
            </a:pPr>
            <a:r>
              <a:rPr b="0" i="0" lang="en-US" sz="2800" u="none" cap="none" strike="noStrike">
                <a:solidFill>
                  <a:srgbClr val="EBEBEB"/>
                </a:solidFill>
                <a:latin typeface="Helvetica Neue"/>
                <a:ea typeface="Helvetica Neue"/>
                <a:cs typeface="Helvetica Neue"/>
                <a:sym typeface="Helvetica Neue"/>
              </a:rPr>
              <a:t>Not perfect – Error. NY is divided….</a:t>
            </a:r>
            <a:endParaRPr/>
          </a:p>
        </p:txBody>
      </p:sp>
      <p:pic>
        <p:nvPicPr>
          <p:cNvPr descr="C:\RIT\Dissertation\presentations\CRC_Press_Book\chapters\chapter_2\C2_Figures\Figure_2_11_UTM_zones_issues.png" id="406" name="Google Shape;406;p40"/>
          <p:cNvPicPr preferRelativeResize="0"/>
          <p:nvPr/>
        </p:nvPicPr>
        <p:blipFill rotWithShape="1">
          <a:blip r:embed="rId3">
            <a:alphaModFix/>
          </a:blip>
          <a:srcRect b="0" l="0" r="0" t="0"/>
          <a:stretch/>
        </p:blipFill>
        <p:spPr>
          <a:xfrm>
            <a:off x="1383049" y="1171787"/>
            <a:ext cx="10104105" cy="7807719"/>
          </a:xfrm>
          <a:prstGeom prst="rect">
            <a:avLst/>
          </a:prstGeom>
          <a:noFill/>
          <a:ln>
            <a:noFill/>
          </a:ln>
        </p:spPr>
      </p:pic>
      <p:sp>
        <p:nvSpPr>
          <p:cNvPr id="407" name="Google Shape;407;p40"/>
          <p:cNvSpPr txBox="1"/>
          <p:nvPr/>
        </p:nvSpPr>
        <p:spPr>
          <a:xfrm>
            <a:off x="-2" y="9105896"/>
            <a:ext cx="3078102"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762000" y="8201249"/>
            <a:ext cx="11480800" cy="2146301"/>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4400"/>
              <a:buFont typeface="Helvetica Neue"/>
              <a:buNone/>
            </a:pPr>
            <a:r>
              <a:rPr lang="en-US" sz="4400"/>
              <a:t>122 SPCs zones </a:t>
            </a:r>
            <a:endParaRPr/>
          </a:p>
        </p:txBody>
      </p:sp>
      <p:sp>
        <p:nvSpPr>
          <p:cNvPr id="413" name="Google Shape;413;p41"/>
          <p:cNvSpPr txBox="1"/>
          <p:nvPr/>
        </p:nvSpPr>
        <p:spPr>
          <a:xfrm>
            <a:off x="3156373" y="2749462"/>
            <a:ext cx="4084321" cy="42546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a:t>
            </a:r>
            <a:endParaRPr/>
          </a:p>
        </p:txBody>
      </p:sp>
      <p:sp>
        <p:nvSpPr>
          <p:cNvPr id="414" name="Google Shape;414;p41"/>
          <p:cNvSpPr txBox="1"/>
          <p:nvPr/>
        </p:nvSpPr>
        <p:spPr>
          <a:xfrm>
            <a:off x="1137918" y="-108908"/>
            <a:ext cx="10728964" cy="771196"/>
          </a:xfrm>
          <a:prstGeom prst="rect">
            <a:avLst/>
          </a:prstGeom>
          <a:noFill/>
          <a:ln>
            <a:noFill/>
          </a:ln>
        </p:spPr>
        <p:txBody>
          <a:bodyPr anchorCtr="0" anchor="ctr" bIns="50800" lIns="50800" spcFirstLastPara="1" rIns="50800" wrap="square" tIns="50800">
            <a:spAutoFit/>
          </a:bodyPr>
          <a:lstStyle/>
          <a:p>
            <a:pPr indent="917575" lvl="0" marL="0" marR="0" rtl="0" algn="ctr">
              <a:lnSpc>
                <a:spcPct val="100000"/>
              </a:lnSpc>
              <a:spcBef>
                <a:spcPts val="0"/>
              </a:spcBef>
              <a:spcAft>
                <a:spcPts val="0"/>
              </a:spcAft>
              <a:buClr>
                <a:srgbClr val="EBEBEB"/>
              </a:buClr>
              <a:buSzPts val="4400"/>
              <a:buFont typeface="Helvetica Neue"/>
              <a:buNone/>
            </a:pPr>
            <a:r>
              <a:rPr b="0" i="0" lang="en-US" sz="4400" u="none" cap="none" strike="noStrike">
                <a:solidFill>
                  <a:srgbClr val="EBEBEB"/>
                </a:solidFill>
                <a:latin typeface="Helvetica Neue"/>
                <a:ea typeface="Helvetica Neue"/>
                <a:cs typeface="Helvetica Neue"/>
                <a:sym typeface="Helvetica Neue"/>
              </a:rPr>
              <a:t>State Plane Coordinate System</a:t>
            </a:r>
            <a:endParaRPr/>
          </a:p>
        </p:txBody>
      </p:sp>
      <p:pic>
        <p:nvPicPr>
          <p:cNvPr descr="C:\RIT\Dissertation\presentations\CRC_Press_Book\chapters\chapter_2\C2_Figures\Figure_2_12_UTM_state_plane_zones_overview.png" id="415" name="Google Shape;415;p41"/>
          <p:cNvPicPr preferRelativeResize="0"/>
          <p:nvPr/>
        </p:nvPicPr>
        <p:blipFill rotWithShape="1">
          <a:blip r:embed="rId3">
            <a:alphaModFix/>
          </a:blip>
          <a:srcRect b="13152" l="5114" r="6046" t="13807"/>
          <a:stretch/>
        </p:blipFill>
        <p:spPr>
          <a:xfrm>
            <a:off x="149026" y="643589"/>
            <a:ext cx="12706775" cy="8073816"/>
          </a:xfrm>
          <a:prstGeom prst="rect">
            <a:avLst/>
          </a:prstGeom>
          <a:noFill/>
          <a:ln>
            <a:noFill/>
          </a:ln>
        </p:spPr>
      </p:pic>
      <p:sp>
        <p:nvSpPr>
          <p:cNvPr id="416" name="Google Shape;416;p41"/>
          <p:cNvSpPr txBox="1"/>
          <p:nvPr/>
        </p:nvSpPr>
        <p:spPr>
          <a:xfrm>
            <a:off x="-2" y="9105896"/>
            <a:ext cx="3078102"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4400"/>
              <a:buFont typeface="Helvetica Neue"/>
              <a:buNone/>
            </a:pPr>
            <a:r>
              <a:rPr lang="en-US" sz="4400"/>
              <a:t>Map projections for SPCs zones </a:t>
            </a:r>
            <a:endParaRPr/>
          </a:p>
        </p:txBody>
      </p:sp>
      <p:sp>
        <p:nvSpPr>
          <p:cNvPr id="422" name="Google Shape;422;p42"/>
          <p:cNvSpPr txBox="1"/>
          <p:nvPr/>
        </p:nvSpPr>
        <p:spPr>
          <a:xfrm>
            <a:off x="3156373" y="2749462"/>
            <a:ext cx="4084321" cy="42546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a:t>
            </a:r>
            <a:endParaRPr/>
          </a:p>
        </p:txBody>
      </p:sp>
      <p:sp>
        <p:nvSpPr>
          <p:cNvPr id="423" name="Google Shape;423;p42"/>
          <p:cNvSpPr txBox="1"/>
          <p:nvPr/>
        </p:nvSpPr>
        <p:spPr>
          <a:xfrm>
            <a:off x="3138309" y="2749463"/>
            <a:ext cx="4104644" cy="42546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a:t>
            </a:r>
            <a:endParaRPr/>
          </a:p>
        </p:txBody>
      </p:sp>
      <p:sp>
        <p:nvSpPr>
          <p:cNvPr id="424" name="Google Shape;424;p42"/>
          <p:cNvSpPr txBox="1"/>
          <p:nvPr/>
        </p:nvSpPr>
        <p:spPr>
          <a:xfrm>
            <a:off x="-79026" y="2269860"/>
            <a:ext cx="2167471" cy="34672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400"/>
              <a:buFont typeface="Helvetica Neue"/>
              <a:buNone/>
            </a:pPr>
            <a:r>
              <a:rPr b="0" i="0" lang="en-US" sz="2400" u="none" cap="none" strike="noStrike">
                <a:solidFill>
                  <a:srgbClr val="EBEBEB"/>
                </a:solidFill>
                <a:latin typeface="Helvetica Neue"/>
                <a:ea typeface="Helvetica Neue"/>
                <a:cs typeface="Helvetica Neue"/>
                <a:sym typeface="Helvetica Neue"/>
              </a:rPr>
              <a:t>Transverse Mercator</a:t>
            </a:r>
            <a:endParaRPr/>
          </a:p>
          <a:p>
            <a:pPr indent="0" lvl="0" marL="0" marR="0" rtl="0" algn="ctr">
              <a:lnSpc>
                <a:spcPct val="100000"/>
              </a:lnSpc>
              <a:spcBef>
                <a:spcPts val="500"/>
              </a:spcBef>
              <a:spcAft>
                <a:spcPts val="0"/>
              </a:spcAft>
              <a:buClr>
                <a:srgbClr val="EBEBEB"/>
              </a:buClr>
              <a:buSzPts val="2400"/>
              <a:buFont typeface="Helvetica Neue"/>
              <a:buNone/>
            </a:pPr>
            <a:r>
              <a:t/>
            </a:r>
            <a:endParaRPr b="0" i="0" sz="2400" u="none" cap="none" strike="noStrike">
              <a:solidFill>
                <a:srgbClr val="EBEBEB"/>
              </a:solidFill>
              <a:latin typeface="Helvetica Neue"/>
              <a:ea typeface="Helvetica Neue"/>
              <a:cs typeface="Helvetica Neue"/>
              <a:sym typeface="Helvetica Neue"/>
            </a:endParaRPr>
          </a:p>
          <a:p>
            <a:pPr indent="0" lvl="0" marL="0" marR="0" rtl="0" algn="ctr">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(for</a:t>
            </a:r>
            <a:endParaRPr/>
          </a:p>
          <a:p>
            <a:pPr indent="0" lvl="0" marL="0" marR="0" rtl="0" algn="ctr">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North-South regions)</a:t>
            </a:r>
            <a:endParaRPr/>
          </a:p>
        </p:txBody>
      </p:sp>
      <p:sp>
        <p:nvSpPr>
          <p:cNvPr id="425" name="Google Shape;425;p42"/>
          <p:cNvSpPr txBox="1"/>
          <p:nvPr/>
        </p:nvSpPr>
        <p:spPr>
          <a:xfrm>
            <a:off x="11100823" y="2572819"/>
            <a:ext cx="1761067" cy="286136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400"/>
              <a:buFont typeface="Helvetica Neue"/>
              <a:buNone/>
            </a:pPr>
            <a:r>
              <a:rPr b="0" i="0" lang="en-US" sz="2400" u="none" cap="none" strike="noStrike">
                <a:solidFill>
                  <a:srgbClr val="EBEBEB"/>
                </a:solidFill>
                <a:latin typeface="Helvetica Neue"/>
                <a:ea typeface="Helvetica Neue"/>
                <a:cs typeface="Helvetica Neue"/>
                <a:sym typeface="Helvetica Neue"/>
              </a:rPr>
              <a:t>Lambert Conic Conformal</a:t>
            </a:r>
            <a:endParaRPr/>
          </a:p>
          <a:p>
            <a:pPr indent="0" lvl="0" marL="0" marR="0" rtl="0" algn="ctr">
              <a:lnSpc>
                <a:spcPct val="100000"/>
              </a:lnSpc>
              <a:spcBef>
                <a:spcPts val="500"/>
              </a:spcBef>
              <a:spcAft>
                <a:spcPts val="0"/>
              </a:spcAft>
              <a:buClr>
                <a:srgbClr val="EBEBEB"/>
              </a:buClr>
              <a:buSzPts val="2400"/>
              <a:buFont typeface="Helvetica Neue"/>
              <a:buNone/>
            </a:pPr>
            <a:r>
              <a:t/>
            </a:r>
            <a:endParaRPr b="0" i="0" sz="2400" u="none" cap="none" strike="noStrike">
              <a:solidFill>
                <a:srgbClr val="EBEBEB"/>
              </a:solidFill>
              <a:latin typeface="Helvetica Neue"/>
              <a:ea typeface="Helvetica Neue"/>
              <a:cs typeface="Helvetica Neue"/>
              <a:sym typeface="Helvetica Neue"/>
            </a:endParaRPr>
          </a:p>
          <a:p>
            <a:pPr indent="0" lvl="0" marL="0" marR="0" rtl="0" algn="ctr">
              <a:lnSpc>
                <a:spcPct val="100000"/>
              </a:lnSpc>
              <a:spcBef>
                <a:spcPts val="500"/>
              </a:spcBef>
              <a:spcAft>
                <a:spcPts val="0"/>
              </a:spcAft>
              <a:buClr>
                <a:srgbClr val="EBEBEB"/>
              </a:buClr>
              <a:buSzPts val="2400"/>
              <a:buFont typeface="Helvetica Neue"/>
              <a:buNone/>
            </a:pPr>
            <a:r>
              <a:rPr b="0" i="0" lang="en-US" sz="2400" u="none" cap="none" strike="noStrike">
                <a:solidFill>
                  <a:srgbClr val="EBEBEB"/>
                </a:solidFill>
                <a:latin typeface="Helvetica Neue"/>
                <a:ea typeface="Helvetica Neue"/>
                <a:cs typeface="Helvetica Neue"/>
                <a:sym typeface="Helvetica Neue"/>
              </a:rPr>
              <a:t>(for </a:t>
            </a:r>
            <a:endParaRPr/>
          </a:p>
          <a:p>
            <a:pPr indent="0" lvl="0" marL="0" marR="0" rtl="0" algn="ctr">
              <a:lnSpc>
                <a:spcPct val="100000"/>
              </a:lnSpc>
              <a:spcBef>
                <a:spcPts val="500"/>
              </a:spcBef>
              <a:spcAft>
                <a:spcPts val="0"/>
              </a:spcAft>
              <a:buClr>
                <a:srgbClr val="EBEBEB"/>
              </a:buClr>
              <a:buSzPts val="2400"/>
              <a:buFont typeface="Helvetica Neue"/>
              <a:buNone/>
            </a:pPr>
            <a:r>
              <a:rPr b="0" i="0" lang="en-US" sz="2400" u="none" cap="none" strike="noStrike">
                <a:solidFill>
                  <a:srgbClr val="EBEBEB"/>
                </a:solidFill>
                <a:latin typeface="Helvetica Neue"/>
                <a:ea typeface="Helvetica Neue"/>
                <a:cs typeface="Helvetica Neue"/>
                <a:sym typeface="Helvetica Neue"/>
              </a:rPr>
              <a:t>East-West regions)</a:t>
            </a:r>
            <a:endParaRPr/>
          </a:p>
        </p:txBody>
      </p:sp>
      <p:sp>
        <p:nvSpPr>
          <p:cNvPr id="426" name="Google Shape;426;p42"/>
          <p:cNvSpPr txBox="1"/>
          <p:nvPr/>
        </p:nvSpPr>
        <p:spPr>
          <a:xfrm>
            <a:off x="8310880" y="6807248"/>
            <a:ext cx="3793069" cy="16511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Why? Distortion is least along the standard parallels </a:t>
            </a:r>
            <a:endParaRPr/>
          </a:p>
        </p:txBody>
      </p:sp>
      <p:sp>
        <p:nvSpPr>
          <p:cNvPr id="427" name="Google Shape;427;p42"/>
          <p:cNvSpPr txBox="1"/>
          <p:nvPr/>
        </p:nvSpPr>
        <p:spPr>
          <a:xfrm>
            <a:off x="293361" y="6807248"/>
            <a:ext cx="3684696" cy="16511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Why? Distortion is zero along the central meridian </a:t>
            </a:r>
            <a:endParaRPr/>
          </a:p>
        </p:txBody>
      </p:sp>
      <p:pic>
        <p:nvPicPr>
          <p:cNvPr descr="C:\RIT\Dissertation\presentations\CRC_Press_Book\chapters\chapter_2\C2_Figures\Figure_2_13_state_plane_zones_individual_with_proj_surfaces.png" id="428" name="Google Shape;428;p42"/>
          <p:cNvPicPr preferRelativeResize="0"/>
          <p:nvPr/>
        </p:nvPicPr>
        <p:blipFill rotWithShape="1">
          <a:blip r:embed="rId3">
            <a:alphaModFix/>
          </a:blip>
          <a:srcRect b="0" l="0" r="0" t="0"/>
          <a:stretch/>
        </p:blipFill>
        <p:spPr>
          <a:xfrm>
            <a:off x="2167465" y="1609796"/>
            <a:ext cx="8994990" cy="5148573"/>
          </a:xfrm>
          <a:prstGeom prst="rect">
            <a:avLst/>
          </a:prstGeom>
          <a:noFill/>
          <a:ln>
            <a:noFill/>
          </a:ln>
        </p:spPr>
      </p:pic>
      <p:sp>
        <p:nvSpPr>
          <p:cNvPr id="429" name="Google Shape;429;p42"/>
          <p:cNvSpPr txBox="1"/>
          <p:nvPr/>
        </p:nvSpPr>
        <p:spPr>
          <a:xfrm>
            <a:off x="-2" y="9105896"/>
            <a:ext cx="3078102"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762000" y="-377977"/>
            <a:ext cx="11480800" cy="21463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NYS SPC</a:t>
            </a:r>
            <a:endParaRPr/>
          </a:p>
        </p:txBody>
      </p:sp>
      <p:pic>
        <p:nvPicPr>
          <p:cNvPr descr="image38.png" id="435" name="Google Shape;435;p43"/>
          <p:cNvPicPr preferRelativeResize="0"/>
          <p:nvPr/>
        </p:nvPicPr>
        <p:blipFill rotWithShape="1">
          <a:blip r:embed="rId3">
            <a:alphaModFix/>
          </a:blip>
          <a:srcRect b="0" l="0" r="0" t="0"/>
          <a:stretch/>
        </p:blipFill>
        <p:spPr>
          <a:xfrm>
            <a:off x="1930400" y="1496906"/>
            <a:ext cx="9491699" cy="7477762"/>
          </a:xfrm>
          <a:prstGeom prst="rect">
            <a:avLst/>
          </a:prstGeom>
          <a:noFill/>
          <a:ln>
            <a:noFill/>
          </a:ln>
        </p:spPr>
      </p:pic>
      <p:sp>
        <p:nvSpPr>
          <p:cNvPr id="436" name="Google Shape;436;p43"/>
          <p:cNvSpPr txBox="1"/>
          <p:nvPr/>
        </p:nvSpPr>
        <p:spPr>
          <a:xfrm>
            <a:off x="3911249" y="8976540"/>
            <a:ext cx="5660950" cy="312344"/>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400"/>
              <a:buFont typeface="Helvetica Neue"/>
              <a:buNone/>
            </a:pPr>
            <a:r>
              <a:rPr b="0" i="0" lang="en-US" sz="1400" u="none" cap="none" strike="noStrike">
                <a:solidFill>
                  <a:srgbClr val="EBEBEB"/>
                </a:solidFill>
                <a:latin typeface="Helvetica Neue"/>
                <a:ea typeface="Helvetica Neue"/>
                <a:cs typeface="Helvetica Neue"/>
                <a:sym typeface="Helvetica Neue"/>
              </a:rPr>
              <a:t>http://www.vterrain.org/Locations/us/ny/sp_basemap_newyork.png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4"/>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What is a datum? </a:t>
            </a:r>
            <a:endParaRPr/>
          </a:p>
        </p:txBody>
      </p:sp>
      <p:sp>
        <p:nvSpPr>
          <p:cNvPr id="442" name="Google Shape;442;p44"/>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457200" lvl="0" marL="457200" rtl="0" algn="l">
              <a:lnSpc>
                <a:spcPct val="100000"/>
              </a:lnSpc>
              <a:spcBef>
                <a:spcPts val="0"/>
              </a:spcBef>
              <a:spcAft>
                <a:spcPts val="0"/>
              </a:spcAft>
              <a:buClr>
                <a:srgbClr val="EBEBEB"/>
              </a:buClr>
              <a:buSzPts val="3400"/>
              <a:buFont typeface="Helvetica Neue"/>
              <a:buNone/>
            </a:pPr>
            <a:r>
              <a:rPr lang="en-US" sz="3400">
                <a:solidFill>
                  <a:srgbClr val="EBEBEB"/>
                </a:solidFill>
                <a:latin typeface="Helvetica Neue"/>
                <a:ea typeface="Helvetica Neue"/>
                <a:cs typeface="Helvetica Neue"/>
                <a:sym typeface="Helvetica Neue"/>
              </a:rPr>
              <a:t>A horizontal datum is the combination of :</a:t>
            </a:r>
            <a:endParaRPr/>
          </a:p>
          <a:p>
            <a:pPr indent="-457200" lvl="0" marL="457200" rtl="0" algn="l">
              <a:lnSpc>
                <a:spcPct val="100000"/>
              </a:lnSpc>
              <a:spcBef>
                <a:spcPts val="500"/>
              </a:spcBef>
              <a:spcAft>
                <a:spcPts val="0"/>
              </a:spcAft>
              <a:buClr>
                <a:srgbClr val="EBEBEB"/>
              </a:buClr>
              <a:buSzPts val="3400"/>
              <a:buFont typeface="Helvetica Neue"/>
              <a:buNone/>
            </a:pPr>
            <a:r>
              <a:t/>
            </a:r>
            <a:endParaRPr sz="3400">
              <a:solidFill>
                <a:srgbClr val="EBEBEB"/>
              </a:solidFill>
              <a:latin typeface="Helvetica Neue"/>
              <a:ea typeface="Helvetica Neue"/>
              <a:cs typeface="Helvetica Neue"/>
              <a:sym typeface="Helvetica Neue"/>
            </a:endParaRPr>
          </a:p>
          <a:p>
            <a:pPr indent="-647700" lvl="0" marL="647700" rtl="0" algn="l">
              <a:lnSpc>
                <a:spcPct val="135000"/>
              </a:lnSpc>
              <a:spcBef>
                <a:spcPts val="500"/>
              </a:spcBef>
              <a:spcAft>
                <a:spcPts val="0"/>
              </a:spcAft>
              <a:buClr>
                <a:srgbClr val="EBEBEB"/>
              </a:buClr>
              <a:buSzPts val="3400"/>
              <a:buFont typeface="Helvetica Neue"/>
              <a:buAutoNum type="arabicParenR"/>
            </a:pPr>
            <a:r>
              <a:rPr lang="en-US" sz="3400">
                <a:solidFill>
                  <a:srgbClr val="EBEBEB"/>
                </a:solidFill>
                <a:latin typeface="Helvetica Neue"/>
                <a:ea typeface="Helvetica Neue"/>
                <a:cs typeface="Helvetica Neue"/>
                <a:sym typeface="Helvetica Neue"/>
              </a:rPr>
              <a:t>a reference ellipsoid</a:t>
            </a:r>
            <a:endParaRPr/>
          </a:p>
          <a:p>
            <a:pPr indent="-457200" lvl="0" marL="457200" rtl="0" algn="l">
              <a:lnSpc>
                <a:spcPct val="100000"/>
              </a:lnSpc>
              <a:spcBef>
                <a:spcPts val="500"/>
              </a:spcBef>
              <a:spcAft>
                <a:spcPts val="0"/>
              </a:spcAft>
              <a:buClr>
                <a:srgbClr val="EBEBEB"/>
              </a:buClr>
              <a:buSzPts val="3400"/>
              <a:buFont typeface="Helvetica Neue"/>
              <a:buNone/>
            </a:pPr>
            <a:r>
              <a:rPr lang="en-US" sz="3400">
                <a:solidFill>
                  <a:srgbClr val="EBEBEB"/>
                </a:solidFill>
                <a:latin typeface="Helvetica Neue"/>
                <a:ea typeface="Helvetica Neue"/>
                <a:cs typeface="Helvetica Neue"/>
                <a:sym typeface="Helvetica Neue"/>
              </a:rPr>
              <a:t>2) accurately known control points on the surface of Earth. (In degrees of longitude and latitude – these establish the basis for making measurements of location in the spherical coordinate system.)</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762000" y="-219188"/>
            <a:ext cx="11480800" cy="2146301"/>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Ellipsoid</a:t>
            </a:r>
            <a:endParaRPr/>
          </a:p>
        </p:txBody>
      </p:sp>
      <p:pic>
        <p:nvPicPr>
          <p:cNvPr descr="surfaces" id="448" name="Google Shape;448;p45"/>
          <p:cNvPicPr preferRelativeResize="0"/>
          <p:nvPr/>
        </p:nvPicPr>
        <p:blipFill rotWithShape="1">
          <a:blip r:embed="rId3">
            <a:alphaModFix/>
          </a:blip>
          <a:srcRect b="0" l="0" r="0" t="0"/>
          <a:stretch/>
        </p:blipFill>
        <p:spPr>
          <a:xfrm>
            <a:off x="1192106" y="3576320"/>
            <a:ext cx="10945708" cy="5946989"/>
          </a:xfrm>
          <a:prstGeom prst="rect">
            <a:avLst/>
          </a:prstGeom>
          <a:noFill/>
          <a:ln>
            <a:noFill/>
          </a:ln>
        </p:spPr>
      </p:pic>
      <p:sp>
        <p:nvSpPr>
          <p:cNvPr id="449" name="Google Shape;449;p45"/>
          <p:cNvSpPr txBox="1"/>
          <p:nvPr/>
        </p:nvSpPr>
        <p:spPr>
          <a:xfrm>
            <a:off x="280261" y="1735352"/>
            <a:ext cx="2926083" cy="16511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“Smooth out” the surface of the Earth.</a:t>
            </a:r>
            <a:endParaRPr/>
          </a:p>
        </p:txBody>
      </p:sp>
      <p:sp>
        <p:nvSpPr>
          <p:cNvPr id="450" name="Google Shape;450;p45"/>
          <p:cNvSpPr txBox="1"/>
          <p:nvPr/>
        </p:nvSpPr>
        <p:spPr>
          <a:xfrm>
            <a:off x="3545244" y="1671852"/>
            <a:ext cx="9202827" cy="17781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Topographic Surface: The Earth’s real shape</a:t>
            </a:r>
            <a:endParaRPr/>
          </a:p>
          <a:p>
            <a:pPr indent="0" lvl="0" marL="0" marR="0" rtl="0" algn="ctr">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Geoid Surface: Sea level everywhere on Earth</a:t>
            </a:r>
            <a:endParaRPr/>
          </a:p>
          <a:p>
            <a:pPr indent="0" lvl="0" marL="0" marR="0" rtl="0" algn="ctr">
              <a:lnSpc>
                <a:spcPct val="100000"/>
              </a:lnSpc>
              <a:spcBef>
                <a:spcPts val="50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Ellipsoid: Approximation of the Geoid</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Reference Ellipsoid </a:t>
            </a:r>
            <a:endParaRPr/>
          </a:p>
        </p:txBody>
      </p:sp>
      <p:sp>
        <p:nvSpPr>
          <p:cNvPr id="456" name="Google Shape;456;p46"/>
          <p:cNvSpPr txBox="1"/>
          <p:nvPr>
            <p:ph idx="1" type="body"/>
          </p:nvPr>
        </p:nvSpPr>
        <p:spPr>
          <a:xfrm>
            <a:off x="762000" y="1746087"/>
            <a:ext cx="11480800" cy="4499663"/>
          </a:xfrm>
          <a:prstGeom prst="rect">
            <a:avLst/>
          </a:prstGeom>
          <a:noFill/>
          <a:ln>
            <a:noFill/>
          </a:ln>
        </p:spPr>
        <p:txBody>
          <a:bodyPr anchorCtr="0" anchor="ctr" bIns="50800" lIns="50800" spcFirstLastPara="1" rIns="50800" wrap="square" tIns="50800">
            <a:normAutofit/>
          </a:bodyPr>
          <a:lstStyle/>
          <a:p>
            <a:pPr indent="-474784" lvl="0" marL="474784" rtl="0" algn="l">
              <a:lnSpc>
                <a:spcPct val="100000"/>
              </a:lnSpc>
              <a:spcBef>
                <a:spcPts val="0"/>
              </a:spcBef>
              <a:spcAft>
                <a:spcPts val="0"/>
              </a:spcAft>
              <a:buClr>
                <a:srgbClr val="EBEBEB"/>
              </a:buClr>
              <a:buSzPts val="2700"/>
              <a:buFont typeface="Helvetica Neue"/>
              <a:buChar char="•"/>
            </a:pPr>
            <a:r>
              <a:rPr lang="en-US" sz="3600"/>
              <a:t>Mathematical approximation of the Earth’s shape.</a:t>
            </a:r>
            <a:endParaRPr/>
          </a:p>
          <a:p>
            <a:pPr indent="-474784" lvl="0" marL="474784" rtl="0" algn="l">
              <a:lnSpc>
                <a:spcPct val="100000"/>
              </a:lnSpc>
              <a:spcBef>
                <a:spcPts val="4200"/>
              </a:spcBef>
              <a:spcAft>
                <a:spcPts val="0"/>
              </a:spcAft>
              <a:buClr>
                <a:srgbClr val="EBEBEB"/>
              </a:buClr>
              <a:buSzPts val="2700"/>
              <a:buFont typeface="Helvetica Neue"/>
              <a:buChar char="•"/>
            </a:pPr>
            <a:r>
              <a:rPr lang="en-US" sz="3600"/>
              <a:t>The Earth in not a perfect sphere, it is more of an ellipse (egg-shaped) and must be approximated</a:t>
            </a:r>
            <a:endParaRPr/>
          </a:p>
          <a:p>
            <a:pPr indent="-474784" lvl="0" marL="474784" rtl="0" algn="l">
              <a:lnSpc>
                <a:spcPct val="100000"/>
              </a:lnSpc>
              <a:spcBef>
                <a:spcPts val="4200"/>
              </a:spcBef>
              <a:spcAft>
                <a:spcPts val="0"/>
              </a:spcAft>
              <a:buClr>
                <a:srgbClr val="EBEBEB"/>
              </a:buClr>
              <a:buSzPts val="2700"/>
              <a:buFont typeface="Helvetica Neue"/>
              <a:buChar char="•"/>
            </a:pPr>
            <a:r>
              <a:rPr lang="en-US" sz="3600"/>
              <a:t>Same spot on the surface, but a different ellipsoid… gives you a different Latitude value.</a:t>
            </a:r>
            <a:endParaRPr/>
          </a:p>
        </p:txBody>
      </p:sp>
      <p:pic>
        <p:nvPicPr>
          <p:cNvPr descr="C:\RIT\Dissertation\presentations\CRC_Press_Book\chapters\chapter_2\C2_Figures\Figure_2_14_reference_ellipsoides.png" id="457" name="Google Shape;457;p46"/>
          <p:cNvPicPr preferRelativeResize="0"/>
          <p:nvPr/>
        </p:nvPicPr>
        <p:blipFill rotWithShape="1">
          <a:blip r:embed="rId3">
            <a:alphaModFix/>
          </a:blip>
          <a:srcRect b="0" l="0" r="0" t="0"/>
          <a:stretch/>
        </p:blipFill>
        <p:spPr>
          <a:xfrm>
            <a:off x="513556" y="5977106"/>
            <a:ext cx="11977687" cy="3413763"/>
          </a:xfrm>
          <a:prstGeom prst="rect">
            <a:avLst/>
          </a:prstGeom>
          <a:noFill/>
          <a:ln>
            <a:noFill/>
          </a:ln>
        </p:spPr>
      </p:pic>
      <p:sp>
        <p:nvSpPr>
          <p:cNvPr id="458" name="Google Shape;458;p46"/>
          <p:cNvSpPr txBox="1"/>
          <p:nvPr/>
        </p:nvSpPr>
        <p:spPr>
          <a:xfrm>
            <a:off x="254060" y="9423473"/>
            <a:ext cx="3078102"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4400"/>
              <a:buFont typeface="Helvetica Neue"/>
              <a:buNone/>
            </a:pPr>
            <a:r>
              <a:rPr lang="en-US" sz="4400"/>
              <a:t>What is a control point?  </a:t>
            </a:r>
            <a:endParaRPr/>
          </a:p>
        </p:txBody>
      </p:sp>
      <p:sp>
        <p:nvSpPr>
          <p:cNvPr id="464" name="Google Shape;464;p47"/>
          <p:cNvSpPr txBox="1"/>
          <p:nvPr/>
        </p:nvSpPr>
        <p:spPr>
          <a:xfrm>
            <a:off x="3488266" y="2749463"/>
            <a:ext cx="3668889" cy="42546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                                                                                                                                                                                                         </a:t>
            </a:r>
            <a:endParaRPr/>
          </a:p>
        </p:txBody>
      </p:sp>
      <p:sp>
        <p:nvSpPr>
          <p:cNvPr id="465" name="Google Shape;465;p47"/>
          <p:cNvSpPr txBox="1"/>
          <p:nvPr/>
        </p:nvSpPr>
        <p:spPr>
          <a:xfrm>
            <a:off x="385136" y="8557510"/>
            <a:ext cx="12520347" cy="60977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FF"/>
              </a:buClr>
              <a:buSzPts val="3400"/>
              <a:buFont typeface="Helvetica Neue"/>
              <a:buNone/>
            </a:pPr>
            <a:r>
              <a:rPr b="0" i="0" lang="en-US" sz="3400" u="sng" cap="none" strike="noStrike">
                <a:solidFill>
                  <a:srgbClr val="0000FF"/>
                </a:solidFill>
                <a:latin typeface="Helvetica Neue"/>
                <a:ea typeface="Helvetica Neue"/>
                <a:cs typeface="Helvetica Neue"/>
                <a:sym typeface="Helvetica Neue"/>
                <a:hlinkClick r:id="rId3">
                  <a:extLst>
                    <a:ext uri="{A12FA001-AC4F-418D-AE19-62706E023703}">
                      <ahyp:hlinkClr val="tx"/>
                    </a:ext>
                  </a:extLst>
                </a:hlinkClick>
              </a:rPr>
              <a:t>http://mappingmonroe.monroecounty.gov/surveymonuments/</a:t>
            </a:r>
            <a:r>
              <a:rPr b="0" i="0" lang="en-US" sz="3400" u="none" cap="none" strike="noStrike">
                <a:solidFill>
                  <a:srgbClr val="EBEBEB"/>
                </a:solidFill>
                <a:latin typeface="Helvetica Neue"/>
                <a:ea typeface="Helvetica Neue"/>
                <a:cs typeface="Helvetica Neue"/>
                <a:sym typeface="Helvetica Neue"/>
              </a:rPr>
              <a:t> </a:t>
            </a:r>
            <a:endParaRPr/>
          </a:p>
        </p:txBody>
      </p:sp>
      <p:pic>
        <p:nvPicPr>
          <p:cNvPr descr="IMG_2068.jpg" id="466" name="Google Shape;466;p47"/>
          <p:cNvPicPr preferRelativeResize="0"/>
          <p:nvPr/>
        </p:nvPicPr>
        <p:blipFill rotWithShape="1">
          <a:blip r:embed="rId4">
            <a:alphaModFix/>
          </a:blip>
          <a:srcRect b="0" l="0" r="0" t="0"/>
          <a:stretch/>
        </p:blipFill>
        <p:spPr>
          <a:xfrm>
            <a:off x="-2" y="2749461"/>
            <a:ext cx="5948183" cy="4461136"/>
          </a:xfrm>
          <a:prstGeom prst="rect">
            <a:avLst/>
          </a:prstGeom>
          <a:noFill/>
          <a:ln>
            <a:noFill/>
          </a:ln>
        </p:spPr>
      </p:pic>
      <p:pic>
        <p:nvPicPr>
          <p:cNvPr descr="IMG_2067.jpg" id="467" name="Google Shape;467;p47"/>
          <p:cNvPicPr preferRelativeResize="0"/>
          <p:nvPr/>
        </p:nvPicPr>
        <p:blipFill rotWithShape="1">
          <a:blip r:embed="rId5">
            <a:alphaModFix/>
          </a:blip>
          <a:srcRect b="0" l="0" r="0" t="0"/>
          <a:stretch/>
        </p:blipFill>
        <p:spPr>
          <a:xfrm>
            <a:off x="5026411" y="1634065"/>
            <a:ext cx="5159763" cy="6693091"/>
          </a:xfrm>
          <a:prstGeom prst="rect">
            <a:avLst/>
          </a:prstGeom>
          <a:noFill/>
          <a:ln>
            <a:noFill/>
          </a:ln>
        </p:spPr>
      </p:pic>
      <p:pic>
        <p:nvPicPr>
          <p:cNvPr descr="IMG_2066.PNG" id="468" name="Google Shape;468;p47"/>
          <p:cNvPicPr preferRelativeResize="0"/>
          <p:nvPr/>
        </p:nvPicPr>
        <p:blipFill rotWithShape="1">
          <a:blip r:embed="rId6">
            <a:alphaModFix/>
          </a:blip>
          <a:srcRect b="0" l="0" r="0" t="0"/>
          <a:stretch/>
        </p:blipFill>
        <p:spPr>
          <a:xfrm>
            <a:off x="9070185" y="3151621"/>
            <a:ext cx="3934615" cy="345035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descr="survey_mark" id="473" name="Google Shape;473;p48"/>
          <p:cNvPicPr preferRelativeResize="0"/>
          <p:nvPr/>
        </p:nvPicPr>
        <p:blipFill rotWithShape="1">
          <a:blip r:embed="rId3">
            <a:alphaModFix/>
          </a:blip>
          <a:srcRect b="0" l="0" r="0" t="0"/>
          <a:stretch/>
        </p:blipFill>
        <p:spPr>
          <a:xfrm>
            <a:off x="8019625" y="1625599"/>
            <a:ext cx="4226564" cy="3804359"/>
          </a:xfrm>
          <a:prstGeom prst="rect">
            <a:avLst/>
          </a:prstGeom>
          <a:noFill/>
          <a:ln>
            <a:noFill/>
          </a:ln>
        </p:spPr>
      </p:pic>
      <p:pic>
        <p:nvPicPr>
          <p:cNvPr descr="bilbytower_bozeman_sml" id="474" name="Google Shape;474;p48"/>
          <p:cNvPicPr preferRelativeResize="0"/>
          <p:nvPr/>
        </p:nvPicPr>
        <p:blipFill rotWithShape="1">
          <a:blip r:embed="rId4">
            <a:alphaModFix/>
          </a:blip>
          <a:srcRect b="0" l="0" r="0" t="0"/>
          <a:stretch/>
        </p:blipFill>
        <p:spPr>
          <a:xfrm>
            <a:off x="216745" y="3142825"/>
            <a:ext cx="2558066" cy="6285657"/>
          </a:xfrm>
          <a:prstGeom prst="rect">
            <a:avLst/>
          </a:prstGeom>
          <a:noFill/>
          <a:ln>
            <a:noFill/>
          </a:ln>
        </p:spPr>
      </p:pic>
      <p:pic>
        <p:nvPicPr>
          <p:cNvPr descr="ngs_surveyor_141stMerid" id="475" name="Google Shape;475;p48"/>
          <p:cNvPicPr preferRelativeResize="0"/>
          <p:nvPr/>
        </p:nvPicPr>
        <p:blipFill rotWithShape="1">
          <a:blip r:embed="rId5">
            <a:alphaModFix/>
          </a:blip>
          <a:srcRect b="0" l="0" r="0" t="0"/>
          <a:stretch/>
        </p:blipFill>
        <p:spPr>
          <a:xfrm>
            <a:off x="3124763" y="4393634"/>
            <a:ext cx="1932660" cy="2826741"/>
          </a:xfrm>
          <a:prstGeom prst="rect">
            <a:avLst/>
          </a:prstGeom>
          <a:noFill/>
          <a:ln>
            <a:noFill/>
          </a:ln>
        </p:spPr>
      </p:pic>
      <p:pic>
        <p:nvPicPr>
          <p:cNvPr descr="trinet" id="476" name="Google Shape;476;p48"/>
          <p:cNvPicPr preferRelativeResize="0"/>
          <p:nvPr/>
        </p:nvPicPr>
        <p:blipFill rotWithShape="1">
          <a:blip r:embed="rId6">
            <a:alphaModFix/>
          </a:blip>
          <a:srcRect b="0" l="0" r="0" t="0"/>
          <a:stretch/>
        </p:blipFill>
        <p:spPr>
          <a:xfrm>
            <a:off x="5093546" y="5418666"/>
            <a:ext cx="2551291" cy="3467949"/>
          </a:xfrm>
          <a:prstGeom prst="rect">
            <a:avLst/>
          </a:prstGeom>
          <a:noFill/>
          <a:ln>
            <a:noFill/>
          </a:ln>
        </p:spPr>
      </p:pic>
      <p:sp>
        <p:nvSpPr>
          <p:cNvPr id="477" name="Google Shape;477;p48"/>
          <p:cNvSpPr txBox="1"/>
          <p:nvPr/>
        </p:nvSpPr>
        <p:spPr>
          <a:xfrm>
            <a:off x="975358" y="156270"/>
            <a:ext cx="12029442" cy="771196"/>
          </a:xfrm>
          <a:prstGeom prst="rect">
            <a:avLst/>
          </a:prstGeom>
          <a:noFill/>
          <a:ln>
            <a:noFill/>
          </a:ln>
        </p:spPr>
        <p:txBody>
          <a:bodyPr anchorCtr="0" anchor="ctr" bIns="50800" lIns="50800" spcFirstLastPara="1" rIns="50800" wrap="square" tIns="50800">
            <a:spAutoFit/>
          </a:bodyPr>
          <a:lstStyle/>
          <a:p>
            <a:pPr indent="917575" lvl="0" marL="0" marR="0" rtl="0" algn="ctr">
              <a:lnSpc>
                <a:spcPct val="100000"/>
              </a:lnSpc>
              <a:spcBef>
                <a:spcPts val="0"/>
              </a:spcBef>
              <a:spcAft>
                <a:spcPts val="0"/>
              </a:spcAft>
              <a:buClr>
                <a:srgbClr val="EBEBEB"/>
              </a:buClr>
              <a:buSzPts val="4400"/>
              <a:buFont typeface="Helvetica Neue"/>
              <a:buNone/>
            </a:pPr>
            <a:r>
              <a:rPr b="0" i="0" lang="en-US" sz="4400" u="none" cap="none" strike="noStrike">
                <a:solidFill>
                  <a:srgbClr val="EBEBEB"/>
                </a:solidFill>
                <a:latin typeface="Helvetica Neue"/>
                <a:ea typeface="Helvetica Neue"/>
                <a:cs typeface="Helvetica Neue"/>
                <a:sym typeface="Helvetica Neue"/>
              </a:rPr>
              <a:t>What is a datum? </a:t>
            </a:r>
            <a:endParaRPr/>
          </a:p>
        </p:txBody>
      </p:sp>
      <p:sp>
        <p:nvSpPr>
          <p:cNvPr id="478" name="Google Shape;478;p48"/>
          <p:cNvSpPr txBox="1"/>
          <p:nvPr/>
        </p:nvSpPr>
        <p:spPr>
          <a:xfrm>
            <a:off x="541866" y="1150924"/>
            <a:ext cx="4768428" cy="156596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2400"/>
              <a:buFont typeface="Helvetica Neue"/>
              <a:buNone/>
            </a:pPr>
            <a:r>
              <a:rPr b="0" i="0" lang="en-US" sz="2400" u="none" cap="none" strike="noStrike">
                <a:solidFill>
                  <a:srgbClr val="EBEBEB"/>
                </a:solidFill>
                <a:latin typeface="Helvetica Neue"/>
                <a:ea typeface="Helvetica Neue"/>
                <a:cs typeface="Helvetica Neue"/>
                <a:sym typeface="Helvetica Neue"/>
              </a:rPr>
              <a:t>Given the Equator and an arbitrary 0° Longitude location, establish accurate locations on Earth’s surface.</a:t>
            </a:r>
            <a:endParaRPr/>
          </a:p>
        </p:txBody>
      </p:sp>
      <p:sp>
        <p:nvSpPr>
          <p:cNvPr id="479" name="Google Shape;479;p48"/>
          <p:cNvSpPr txBox="1"/>
          <p:nvPr/>
        </p:nvSpPr>
        <p:spPr>
          <a:xfrm>
            <a:off x="842504" y="8909824"/>
            <a:ext cx="4167151" cy="387072"/>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800"/>
              <a:buFont typeface="Helvetica Neue"/>
              <a:buNone/>
            </a:pPr>
            <a:r>
              <a:rPr b="0" i="0" lang="en-US" sz="1800" u="none" cap="none" strike="noStrike">
                <a:solidFill>
                  <a:srgbClr val="EBEBEB"/>
                </a:solidFill>
                <a:latin typeface="Helvetica Neue"/>
                <a:ea typeface="Helvetica Neue"/>
                <a:cs typeface="Helvetica Neue"/>
                <a:sym typeface="Helvetica Neue"/>
              </a:rPr>
              <a:t>GIS Fundamentals, Paul Bolstad, 2002</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9"/>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Always know the datum</a:t>
            </a:r>
            <a:endParaRPr/>
          </a:p>
        </p:txBody>
      </p:sp>
      <p:sp>
        <p:nvSpPr>
          <p:cNvPr id="485" name="Google Shape;485;p49"/>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466341" lvl="0" marL="466341" rtl="0" algn="l">
              <a:lnSpc>
                <a:spcPct val="100000"/>
              </a:lnSpc>
              <a:spcBef>
                <a:spcPts val="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Horizontal datums and reference ellipsoids have names – for example: </a:t>
            </a:r>
            <a:endParaRPr/>
          </a:p>
          <a:p>
            <a:pPr indent="-466344" lvl="1" marL="872744"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The North American Datum of 1927 (NAD27), which is based on the Clarke 1866 reference ellipsoid.</a:t>
            </a:r>
            <a:endParaRPr/>
          </a:p>
          <a:p>
            <a:pPr indent="-466341" lvl="0" marL="466341"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So?  Why keep track of this information?</a:t>
            </a:r>
            <a:endParaRPr/>
          </a:p>
          <a:p>
            <a:pPr indent="-466344" lvl="1" marL="872744"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Different datums can vary by as much as 100 meters; a problem when comparing or overlaying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5"/>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How does one calculate map scale? </a:t>
            </a:r>
            <a:endParaRPr/>
          </a:p>
        </p:txBody>
      </p:sp>
      <p:pic>
        <p:nvPicPr>
          <p:cNvPr descr="T3_scale_map" id="107" name="Google Shape;107;p5"/>
          <p:cNvPicPr preferRelativeResize="0"/>
          <p:nvPr/>
        </p:nvPicPr>
        <p:blipFill rotWithShape="1">
          <a:blip r:embed="rId3">
            <a:alphaModFix/>
          </a:blip>
          <a:srcRect b="0" l="0" r="0" t="0"/>
          <a:stretch/>
        </p:blipFill>
        <p:spPr>
          <a:xfrm>
            <a:off x="3272647" y="2316760"/>
            <a:ext cx="6567880" cy="6567880"/>
          </a:xfrm>
          <a:prstGeom prst="rect">
            <a:avLst/>
          </a:prstGeom>
          <a:noFill/>
          <a:ln>
            <a:noFill/>
          </a:ln>
        </p:spPr>
      </p:pic>
      <p:sp>
        <p:nvSpPr>
          <p:cNvPr id="108" name="Google Shape;108;p5"/>
          <p:cNvSpPr txBox="1"/>
          <p:nvPr/>
        </p:nvSpPr>
        <p:spPr>
          <a:xfrm>
            <a:off x="1300478" y="8801100"/>
            <a:ext cx="10512216" cy="6097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Dm and Dg are in the same units of measurement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descr="C:\RIT\Dissertation\presentations\CRC_Press_Book\chapters\chapter_2\C2_Figures\Figure_2_16_datum_examples.png" id="490" name="Google Shape;490;p50"/>
          <p:cNvPicPr preferRelativeResize="0"/>
          <p:nvPr/>
        </p:nvPicPr>
        <p:blipFill rotWithShape="1">
          <a:blip r:embed="rId3">
            <a:alphaModFix/>
          </a:blip>
          <a:srcRect b="0" l="0" r="0" t="0"/>
          <a:stretch/>
        </p:blipFill>
        <p:spPr>
          <a:xfrm>
            <a:off x="3078097" y="75177"/>
            <a:ext cx="7764500" cy="9593178"/>
          </a:xfrm>
          <a:prstGeom prst="rect">
            <a:avLst/>
          </a:prstGeom>
          <a:noFill/>
          <a:ln>
            <a:noFill/>
          </a:ln>
        </p:spPr>
      </p:pic>
      <p:sp>
        <p:nvSpPr>
          <p:cNvPr id="491" name="Google Shape;491;p50"/>
          <p:cNvSpPr txBox="1"/>
          <p:nvPr/>
        </p:nvSpPr>
        <p:spPr>
          <a:xfrm>
            <a:off x="-2" y="9105896"/>
            <a:ext cx="3078102" cy="33700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1"/>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917575" lvl="0" marL="0" marR="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What is a datum? </a:t>
            </a:r>
            <a:endParaRPr/>
          </a:p>
        </p:txBody>
      </p:sp>
      <p:pic>
        <p:nvPicPr>
          <p:cNvPr descr="datum_h" id="497" name="Google Shape;497;p51"/>
          <p:cNvPicPr preferRelativeResize="0"/>
          <p:nvPr/>
        </p:nvPicPr>
        <p:blipFill rotWithShape="1">
          <a:blip r:embed="rId3">
            <a:alphaModFix/>
          </a:blip>
          <a:srcRect b="0" l="0" r="0" t="0"/>
          <a:stretch/>
        </p:blipFill>
        <p:spPr>
          <a:xfrm>
            <a:off x="2291644" y="1790417"/>
            <a:ext cx="8658580" cy="6511433"/>
          </a:xfrm>
          <a:prstGeom prst="rect">
            <a:avLst/>
          </a:prstGeom>
          <a:noFill/>
          <a:ln>
            <a:noFill/>
          </a:ln>
        </p:spPr>
      </p:pic>
      <p:cxnSp>
        <p:nvCxnSpPr>
          <p:cNvPr id="498" name="Google Shape;498;p51"/>
          <p:cNvCxnSpPr/>
          <p:nvPr/>
        </p:nvCxnSpPr>
        <p:spPr>
          <a:xfrm flipH="1">
            <a:off x="8602133" y="6177279"/>
            <a:ext cx="1693335" cy="67735"/>
          </a:xfrm>
          <a:prstGeom prst="straightConnector1">
            <a:avLst/>
          </a:prstGeom>
          <a:noFill/>
          <a:ln cap="flat" cmpd="sng" w="50800">
            <a:solidFill>
              <a:srgbClr val="FF3300"/>
            </a:solidFill>
            <a:prstDash val="solid"/>
            <a:round/>
            <a:headEnd len="sm" w="sm" type="none"/>
            <a:tailEnd len="med" w="med" type="triangle"/>
          </a:ln>
        </p:spPr>
      </p:cxnSp>
      <p:cxnSp>
        <p:nvCxnSpPr>
          <p:cNvPr id="499" name="Google Shape;499;p51"/>
          <p:cNvCxnSpPr/>
          <p:nvPr/>
        </p:nvCxnSpPr>
        <p:spPr>
          <a:xfrm>
            <a:off x="1867536" y="3106418"/>
            <a:ext cx="1053675" cy="811110"/>
          </a:xfrm>
          <a:prstGeom prst="straightConnector1">
            <a:avLst/>
          </a:prstGeom>
          <a:noFill/>
          <a:ln cap="flat" cmpd="sng" w="50800">
            <a:solidFill>
              <a:srgbClr val="FF3300"/>
            </a:solidFill>
            <a:prstDash val="solid"/>
            <a:round/>
            <a:headEnd len="sm" w="sm" type="none"/>
            <a:tailEnd len="med" w="med" type="triangle"/>
          </a:ln>
        </p:spPr>
      </p:cxnSp>
      <p:cxnSp>
        <p:nvCxnSpPr>
          <p:cNvPr id="500" name="Google Shape;500;p51"/>
          <p:cNvCxnSpPr/>
          <p:nvPr/>
        </p:nvCxnSpPr>
        <p:spPr>
          <a:xfrm flipH="1">
            <a:off x="8967893" y="7396478"/>
            <a:ext cx="1693335" cy="67736"/>
          </a:xfrm>
          <a:prstGeom prst="straightConnector1">
            <a:avLst/>
          </a:prstGeom>
          <a:noFill/>
          <a:ln cap="flat" cmpd="sng" w="50800">
            <a:solidFill>
              <a:srgbClr val="FF3300"/>
            </a:solidFill>
            <a:prstDash val="solid"/>
            <a:round/>
            <a:headEnd len="sm" w="sm" type="none"/>
            <a:tailEnd len="med" w="med" type="triangle"/>
          </a:ln>
        </p:spPr>
      </p:cxnSp>
      <p:cxnSp>
        <p:nvCxnSpPr>
          <p:cNvPr id="501" name="Google Shape;501;p51"/>
          <p:cNvCxnSpPr/>
          <p:nvPr/>
        </p:nvCxnSpPr>
        <p:spPr>
          <a:xfrm>
            <a:off x="6068905" y="8236373"/>
            <a:ext cx="1950722" cy="2"/>
          </a:xfrm>
          <a:prstGeom prst="straightConnector1">
            <a:avLst/>
          </a:prstGeom>
          <a:noFill/>
          <a:ln cap="flat" cmpd="sng" w="38100">
            <a:solidFill>
              <a:srgbClr val="FF3300"/>
            </a:solidFill>
            <a:prstDash val="solid"/>
            <a:round/>
            <a:headEnd len="sm" w="sm" type="none"/>
            <a:tailEnd len="sm" w="sm"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descr="ArcGISPro_090919092437.png" id="506" name="Google Shape;506;p52"/>
          <p:cNvPicPr preferRelativeResize="0"/>
          <p:nvPr>
            <p:ph idx="2" type="pic"/>
          </p:nvPr>
        </p:nvPicPr>
        <p:blipFill rotWithShape="1">
          <a:blip r:embed="rId3">
            <a:alphaModFix/>
          </a:blip>
          <a:srcRect b="0" l="289" r="288" t="0"/>
          <a:stretch/>
        </p:blipFill>
        <p:spPr>
          <a:xfrm>
            <a:off x="1104900" y="758937"/>
            <a:ext cx="10795000" cy="5943603"/>
          </a:xfrm>
          <a:prstGeom prst="rect">
            <a:avLst/>
          </a:prstGeom>
          <a:noFill/>
          <a:ln>
            <a:noFill/>
          </a:ln>
          <a:effectLst>
            <a:outerShdw blurRad="254000" rotWithShape="0" dir="5400000" dist="127000">
              <a:srgbClr val="000000">
                <a:alpha val="69803"/>
              </a:srgbClr>
            </a:outerShdw>
          </a:effectLst>
        </p:spPr>
      </p:pic>
      <p:sp>
        <p:nvSpPr>
          <p:cNvPr id="507" name="Google Shape;507;p52"/>
          <p:cNvSpPr txBox="1"/>
          <p:nvPr>
            <p:ph type="title"/>
          </p:nvPr>
        </p:nvSpPr>
        <p:spPr>
          <a:xfrm>
            <a:off x="762000" y="6883400"/>
            <a:ext cx="11480800" cy="10795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Hands On With Projections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descr="ArcGISPro_090919092500.png" id="512" name="Google Shape;512;p53"/>
          <p:cNvPicPr preferRelativeResize="0"/>
          <p:nvPr>
            <p:ph idx="2" type="pic"/>
          </p:nvPr>
        </p:nvPicPr>
        <p:blipFill rotWithShape="1">
          <a:blip r:embed="rId3">
            <a:alphaModFix/>
          </a:blip>
          <a:srcRect b="0" l="0" r="0" t="0"/>
          <a:stretch/>
        </p:blipFill>
        <p:spPr>
          <a:xfrm>
            <a:off x="6654800" y="6165386"/>
            <a:ext cx="5588000" cy="3120894"/>
          </a:xfrm>
          <a:prstGeom prst="rect">
            <a:avLst/>
          </a:prstGeom>
          <a:noFill/>
          <a:ln>
            <a:noFill/>
          </a:ln>
          <a:effectLst>
            <a:outerShdw blurRad="254000" rotWithShape="0" dir="5400000" dist="127000">
              <a:srgbClr val="000000">
                <a:alpha val="69803"/>
              </a:srgbClr>
            </a:outerShdw>
          </a:effectLst>
        </p:spPr>
      </p:pic>
      <p:sp>
        <p:nvSpPr>
          <p:cNvPr id="513" name="Google Shape;513;p53"/>
          <p:cNvSpPr txBox="1"/>
          <p:nvPr>
            <p:ph type="title"/>
          </p:nvPr>
        </p:nvSpPr>
        <p:spPr>
          <a:xfrm>
            <a:off x="762000" y="2032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Hands On With Projections</a:t>
            </a:r>
            <a:endParaRPr/>
          </a:p>
        </p:txBody>
      </p:sp>
      <p:sp>
        <p:nvSpPr>
          <p:cNvPr id="514" name="Google Shape;514;p53"/>
          <p:cNvSpPr txBox="1"/>
          <p:nvPr>
            <p:ph idx="1" type="body"/>
          </p:nvPr>
        </p:nvSpPr>
        <p:spPr>
          <a:xfrm>
            <a:off x="762000" y="2374900"/>
            <a:ext cx="5384800" cy="6807200"/>
          </a:xfrm>
          <a:prstGeom prst="rect">
            <a:avLst/>
          </a:prstGeom>
          <a:noFill/>
          <a:ln>
            <a:noFill/>
          </a:ln>
        </p:spPr>
        <p:txBody>
          <a:bodyPr anchorCtr="0" anchor="ctr" bIns="50800" lIns="50800" spcFirstLastPara="1" rIns="50800" wrap="square" tIns="50800">
            <a:normAutofit/>
          </a:bodyPr>
          <a:lstStyle/>
          <a:p>
            <a:pPr indent="-342900" lvl="0" marL="342900" rtl="0" algn="l">
              <a:lnSpc>
                <a:spcPct val="100000"/>
              </a:lnSpc>
              <a:spcBef>
                <a:spcPts val="0"/>
              </a:spcBef>
              <a:spcAft>
                <a:spcPts val="0"/>
              </a:spcAft>
              <a:buSzPts val="2100"/>
              <a:buFont typeface="Helvetica Neue"/>
              <a:buChar char="•"/>
            </a:pPr>
            <a:r>
              <a:rPr lang="en-US" sz="2800">
                <a:solidFill>
                  <a:srgbClr val="EBEBEB"/>
                </a:solidFill>
                <a:latin typeface="Helvetica Neue"/>
                <a:ea typeface="Helvetica Neue"/>
                <a:cs typeface="Helvetica Neue"/>
                <a:sym typeface="Helvetica Neue"/>
              </a:rPr>
              <a:t>We are going to explore the different projections using ArcGIS</a:t>
            </a:r>
            <a:endParaRPr/>
          </a:p>
          <a:p>
            <a:pPr indent="-342900" lvl="0" marL="342900" rtl="0" algn="l">
              <a:lnSpc>
                <a:spcPct val="100000"/>
              </a:lnSpc>
              <a:spcBef>
                <a:spcPts val="3200"/>
              </a:spcBef>
              <a:spcAft>
                <a:spcPts val="0"/>
              </a:spcAft>
              <a:buSzPts val="2100"/>
              <a:buFont typeface="Helvetica Neue"/>
              <a:buChar char="•"/>
            </a:pPr>
            <a:r>
              <a:rPr lang="en-US" sz="2800">
                <a:solidFill>
                  <a:srgbClr val="EBEBEB"/>
                </a:solidFill>
                <a:latin typeface="Helvetica Neue"/>
                <a:ea typeface="Helvetica Neue"/>
                <a:cs typeface="Helvetica Neue"/>
                <a:sym typeface="Helvetica Neue"/>
              </a:rPr>
              <a:t>Once you open the map document right click on the Data Frame (Layers) and go to dataframe properties</a:t>
            </a:r>
            <a:endParaRPr/>
          </a:p>
          <a:p>
            <a:pPr indent="-342900" lvl="0" marL="342900" rtl="0" algn="l">
              <a:lnSpc>
                <a:spcPct val="100000"/>
              </a:lnSpc>
              <a:spcBef>
                <a:spcPts val="3200"/>
              </a:spcBef>
              <a:spcAft>
                <a:spcPts val="0"/>
              </a:spcAft>
              <a:buSzPts val="2100"/>
              <a:buFont typeface="Helvetica Neue"/>
              <a:buChar char="•"/>
            </a:pPr>
            <a:r>
              <a:rPr lang="en-US" sz="2800">
                <a:solidFill>
                  <a:srgbClr val="EBEBEB"/>
                </a:solidFill>
                <a:latin typeface="Helvetica Neue"/>
                <a:ea typeface="Helvetica Neue"/>
                <a:cs typeface="Helvetica Neue"/>
                <a:sym typeface="Helvetica Neue"/>
              </a:rPr>
              <a:t>Then click on the Coordinate System Tab</a:t>
            </a:r>
            <a:endParaRPr/>
          </a:p>
          <a:p>
            <a:pPr indent="-342900" lvl="0" marL="342900" rtl="0" algn="l">
              <a:lnSpc>
                <a:spcPct val="100000"/>
              </a:lnSpc>
              <a:spcBef>
                <a:spcPts val="3200"/>
              </a:spcBef>
              <a:spcAft>
                <a:spcPts val="0"/>
              </a:spcAft>
              <a:buSzPts val="2100"/>
              <a:buFont typeface="Helvetica Neue"/>
              <a:buChar char="•"/>
            </a:pPr>
            <a:r>
              <a:rPr lang="en-US" sz="2800">
                <a:solidFill>
                  <a:srgbClr val="EBEBEB"/>
                </a:solidFill>
                <a:latin typeface="Helvetica Neue"/>
                <a:ea typeface="Helvetica Neue"/>
                <a:cs typeface="Helvetica Neue"/>
                <a:sym typeface="Helvetica Neue"/>
              </a:rPr>
              <a:t>Here you can see the different coordinate systems and see how they all draw</a:t>
            </a:r>
            <a:endParaRPr/>
          </a:p>
        </p:txBody>
      </p:sp>
      <p:pic>
        <p:nvPicPr>
          <p:cNvPr descr="ArcGISPro_090919092449.png" id="515" name="Google Shape;515;p53"/>
          <p:cNvPicPr preferRelativeResize="0"/>
          <p:nvPr/>
        </p:nvPicPr>
        <p:blipFill rotWithShape="1">
          <a:blip r:embed="rId4">
            <a:alphaModFix/>
          </a:blip>
          <a:srcRect b="0" l="0" r="0" t="0"/>
          <a:stretch/>
        </p:blipFill>
        <p:spPr>
          <a:xfrm>
            <a:off x="7643122" y="1774303"/>
            <a:ext cx="3611355" cy="436568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ArcGISPro_090919092552.png" id="520" name="Google Shape;520;p54"/>
          <p:cNvPicPr preferRelativeResize="0"/>
          <p:nvPr>
            <p:ph idx="2" type="pic"/>
          </p:nvPr>
        </p:nvPicPr>
        <p:blipFill rotWithShape="1">
          <a:blip r:embed="rId3">
            <a:alphaModFix/>
          </a:blip>
          <a:srcRect b="0" l="289" r="288" t="0"/>
          <a:stretch/>
        </p:blipFill>
        <p:spPr>
          <a:xfrm>
            <a:off x="1104900" y="758937"/>
            <a:ext cx="10795000" cy="5943603"/>
          </a:xfrm>
          <a:prstGeom prst="rect">
            <a:avLst/>
          </a:prstGeom>
          <a:noFill/>
          <a:ln>
            <a:noFill/>
          </a:ln>
          <a:effectLst>
            <a:outerShdw blurRad="254000" rotWithShape="0" dir="5400000" dist="127000">
              <a:srgbClr val="000000">
                <a:alpha val="69803"/>
              </a:srgbClr>
            </a:outerShdw>
          </a:effectLst>
        </p:spPr>
      </p:pic>
      <p:sp>
        <p:nvSpPr>
          <p:cNvPr id="521" name="Google Shape;521;p54"/>
          <p:cNvSpPr txBox="1"/>
          <p:nvPr>
            <p:ph type="title"/>
          </p:nvPr>
        </p:nvSpPr>
        <p:spPr>
          <a:xfrm>
            <a:off x="762000" y="6883400"/>
            <a:ext cx="11480800" cy="1079500"/>
          </a:xfrm>
          <a:prstGeom prst="rect">
            <a:avLst/>
          </a:prstGeom>
          <a:noFill/>
          <a:ln>
            <a:noFill/>
          </a:ln>
        </p:spPr>
        <p:txBody>
          <a:bodyPr anchorCtr="0" anchor="b"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Hands On With Projections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5"/>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Hands on with ArcGIS Pro Projections</a:t>
            </a:r>
            <a:endParaRPr/>
          </a:p>
        </p:txBody>
      </p:sp>
      <p:sp>
        <p:nvSpPr>
          <p:cNvPr id="527" name="Google Shape;527;p55"/>
          <p:cNvSpPr txBox="1"/>
          <p:nvPr>
            <p:ph idx="1" type="body"/>
          </p:nvPr>
        </p:nvSpPr>
        <p:spPr>
          <a:xfrm>
            <a:off x="762000" y="2413000"/>
            <a:ext cx="11480800" cy="6362700"/>
          </a:xfrm>
          <a:prstGeom prst="rect">
            <a:avLst/>
          </a:prstGeom>
          <a:noFill/>
          <a:ln>
            <a:noFill/>
          </a:ln>
        </p:spPr>
        <p:txBody>
          <a:bodyPr anchorCtr="0" anchor="ctr" bIns="50800" lIns="50800" spcFirstLastPara="1" rIns="50800" wrap="square" tIns="50800">
            <a:normAutofit/>
          </a:bodyPr>
          <a:lstStyle/>
          <a:p>
            <a:pPr indent="-406400" lvl="0" marL="406400" rtl="0" algn="l">
              <a:lnSpc>
                <a:spcPct val="100000"/>
              </a:lnSpc>
              <a:spcBef>
                <a:spcPts val="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Download the Projections.ppkx</a:t>
            </a:r>
            <a:endParaRPr/>
          </a:p>
          <a:p>
            <a:pPr indent="-406400" lvl="0" marL="406400" rtl="0" algn="l">
              <a:lnSpc>
                <a:spcPct val="100000"/>
              </a:lnSpc>
              <a:spcBef>
                <a:spcPts val="4200"/>
              </a:spcBef>
              <a:spcAft>
                <a:spcPts val="0"/>
              </a:spcAft>
              <a:buClr>
                <a:srgbClr val="EBEBEB"/>
              </a:buClr>
              <a:buSzPts val="2550"/>
              <a:buFont typeface="Helvetica Neue"/>
              <a:buChar char="•"/>
            </a:pPr>
            <a:r>
              <a:rPr lang="en-US" sz="3400">
                <a:solidFill>
                  <a:srgbClr val="EBEBEB"/>
                </a:solidFill>
                <a:latin typeface="Helvetica Neue"/>
                <a:ea typeface="Helvetica Neue"/>
                <a:cs typeface="Helvetica Neue"/>
                <a:sym typeface="Helvetica Neue"/>
              </a:rPr>
              <a:t>Wait for Everyone to have the project Open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6"/>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Changing the Projection</a:t>
            </a:r>
            <a:endParaRPr/>
          </a:p>
        </p:txBody>
      </p:sp>
      <p:pic>
        <p:nvPicPr>
          <p:cNvPr descr="ArcGISPro_h73yCGGMoq.png" id="533" name="Google Shape;533;p56"/>
          <p:cNvPicPr preferRelativeResize="0"/>
          <p:nvPr/>
        </p:nvPicPr>
        <p:blipFill rotWithShape="1">
          <a:blip r:embed="rId3">
            <a:alphaModFix/>
          </a:blip>
          <a:srcRect b="0" l="0" r="0" t="0"/>
          <a:stretch/>
        </p:blipFill>
        <p:spPr>
          <a:xfrm>
            <a:off x="148828" y="2271701"/>
            <a:ext cx="12707144" cy="69558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7"/>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Changing the Projection</a:t>
            </a:r>
            <a:endParaRPr/>
          </a:p>
        </p:txBody>
      </p:sp>
      <p:pic>
        <p:nvPicPr>
          <p:cNvPr descr="ArcGISPro_sgnDEfhnAR.png" id="539" name="Google Shape;539;p57"/>
          <p:cNvPicPr preferRelativeResize="0"/>
          <p:nvPr/>
        </p:nvPicPr>
        <p:blipFill rotWithShape="1">
          <a:blip r:embed="rId3">
            <a:alphaModFix/>
          </a:blip>
          <a:srcRect b="0" l="0" r="0" t="0"/>
          <a:stretch/>
        </p:blipFill>
        <p:spPr>
          <a:xfrm>
            <a:off x="113198" y="2270058"/>
            <a:ext cx="4468407" cy="6145439"/>
          </a:xfrm>
          <a:prstGeom prst="rect">
            <a:avLst/>
          </a:prstGeom>
          <a:noFill/>
          <a:ln>
            <a:noFill/>
          </a:ln>
        </p:spPr>
      </p:pic>
      <p:pic>
        <p:nvPicPr>
          <p:cNvPr descr="ArcGISPro_RbKTzs7Xrn.png" id="540" name="Google Shape;540;p57"/>
          <p:cNvPicPr preferRelativeResize="0"/>
          <p:nvPr/>
        </p:nvPicPr>
        <p:blipFill rotWithShape="1">
          <a:blip r:embed="rId4">
            <a:alphaModFix/>
          </a:blip>
          <a:srcRect b="0" l="0" r="0" t="0"/>
          <a:stretch/>
        </p:blipFill>
        <p:spPr>
          <a:xfrm>
            <a:off x="4705169" y="3018018"/>
            <a:ext cx="8023743" cy="4649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6"/>
          <p:cNvSpPr txBox="1"/>
          <p:nvPr/>
        </p:nvSpPr>
        <p:spPr>
          <a:xfrm>
            <a:off x="714585" y="2634944"/>
            <a:ext cx="11575630" cy="4483723"/>
          </a:xfrm>
          <a:prstGeom prst="rect">
            <a:avLst/>
          </a:prstGeom>
          <a:noFill/>
          <a:ln>
            <a:noFill/>
          </a:ln>
        </p:spPr>
        <p:txBody>
          <a:bodyPr anchorCtr="0" anchor="ctr" bIns="50800" lIns="50800" spcFirstLastPara="1" rIns="50800" wrap="square" tIns="50800">
            <a:spAutoFit/>
          </a:bodyPr>
          <a:lstStyle/>
          <a:p>
            <a:pPr indent="4762" lvl="0" marL="0" marR="0" rtl="0" algn="ctr">
              <a:lnSpc>
                <a:spcPct val="15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Imagine that you are a jogger, and you want to determine how far you ran in today’s workout. You measure the jogging path on a map. The path is 150 millimeters long on the map. The scale of the map is 1:24,000. What is the length of the real jogging path? </a:t>
            </a:r>
            <a:br>
              <a:rPr b="0" i="0" lang="en-US" sz="3400" u="none" cap="none" strike="noStrike">
                <a:solidFill>
                  <a:srgbClr val="EBEBEB"/>
                </a:solidFill>
                <a:latin typeface="Helvetica Neue"/>
                <a:ea typeface="Helvetica Neue"/>
                <a:cs typeface="Helvetica Neue"/>
                <a:sym typeface="Helvetica Neue"/>
              </a:rPr>
            </a:br>
            <a:endParaRPr/>
          </a:p>
        </p:txBody>
      </p:sp>
      <p:sp>
        <p:nvSpPr>
          <p:cNvPr id="114" name="Google Shape;114;p6"/>
          <p:cNvSpPr txBox="1"/>
          <p:nvPr/>
        </p:nvSpPr>
        <p:spPr>
          <a:xfrm>
            <a:off x="5841376" y="7028813"/>
            <a:ext cx="1322046" cy="609778"/>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3.6km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7"/>
          <p:cNvSpPr txBox="1"/>
          <p:nvPr>
            <p:ph type="title"/>
          </p:nvPr>
        </p:nvSpPr>
        <p:spPr>
          <a:xfrm>
            <a:off x="762000" y="2032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5600"/>
              <a:buFont typeface="Helvetica Neue"/>
              <a:buNone/>
            </a:pPr>
            <a:r>
              <a:rPr lang="en-US" sz="5600"/>
              <a:t>3 Methods for Expressing </a:t>
            </a:r>
            <a:br>
              <a:rPr lang="en-US" sz="5600"/>
            </a:br>
            <a:r>
              <a:rPr lang="en-US" sz="5600"/>
              <a:t>Map Scale</a:t>
            </a:r>
            <a:endParaRPr/>
          </a:p>
        </p:txBody>
      </p:sp>
      <p:sp>
        <p:nvSpPr>
          <p:cNvPr id="120" name="Google Shape;120;p7"/>
          <p:cNvSpPr txBox="1"/>
          <p:nvPr>
            <p:ph idx="1" type="body"/>
          </p:nvPr>
        </p:nvSpPr>
        <p:spPr>
          <a:xfrm>
            <a:off x="762000" y="2374900"/>
            <a:ext cx="5384800" cy="6807200"/>
          </a:xfrm>
          <a:prstGeom prst="rect">
            <a:avLst/>
          </a:prstGeom>
          <a:noFill/>
          <a:ln>
            <a:noFill/>
          </a:ln>
        </p:spPr>
        <p:txBody>
          <a:bodyPr anchorCtr="0" anchor="ctr" bIns="50800" lIns="50800" spcFirstLastPara="1" rIns="50800" wrap="square" tIns="50800">
            <a:normAutofit/>
          </a:bodyPr>
          <a:lstStyle/>
          <a:p>
            <a:pPr indent="-308608" lvl="0" marL="308608" rtl="0" algn="l">
              <a:lnSpc>
                <a:spcPct val="100000"/>
              </a:lnSpc>
              <a:spcBef>
                <a:spcPts val="0"/>
              </a:spcBef>
              <a:spcAft>
                <a:spcPts val="0"/>
              </a:spcAft>
              <a:buSzPts val="3400"/>
              <a:buFont typeface="Helvetica Neue"/>
              <a:buNone/>
            </a:pPr>
            <a:r>
              <a:rPr lang="en-US" sz="3400"/>
              <a:t>REPRESENTATIVE FRACTION: ratio or fraction</a:t>
            </a:r>
            <a:endParaRPr/>
          </a:p>
          <a:p>
            <a:pPr indent="-308608" lvl="0" marL="308608" rtl="0" algn="l">
              <a:lnSpc>
                <a:spcPct val="100000"/>
              </a:lnSpc>
              <a:spcBef>
                <a:spcPts val="600"/>
              </a:spcBef>
              <a:spcAft>
                <a:spcPts val="0"/>
              </a:spcAft>
              <a:buSzPts val="3400"/>
              <a:buFont typeface="Helvetica Neue"/>
              <a:buNone/>
            </a:pPr>
            <a:r>
              <a:rPr lang="en-US" sz="3400"/>
              <a:t>	1:100,000 or 1/1,000,000</a:t>
            </a:r>
            <a:endParaRPr/>
          </a:p>
          <a:p>
            <a:pPr indent="-308608" lvl="0" marL="308608" rtl="0" algn="l">
              <a:lnSpc>
                <a:spcPct val="100000"/>
              </a:lnSpc>
              <a:spcBef>
                <a:spcPts val="2800"/>
              </a:spcBef>
              <a:spcAft>
                <a:spcPts val="0"/>
              </a:spcAft>
              <a:buSzPts val="3400"/>
              <a:buFont typeface="Helvetica Neue"/>
              <a:buNone/>
            </a:pPr>
            <a:r>
              <a:t/>
            </a:r>
            <a:endParaRPr sz="3400"/>
          </a:p>
          <a:p>
            <a:pPr indent="-308608" lvl="0" marL="308608" rtl="0" algn="l">
              <a:lnSpc>
                <a:spcPct val="100000"/>
              </a:lnSpc>
              <a:spcBef>
                <a:spcPts val="600"/>
              </a:spcBef>
              <a:spcAft>
                <a:spcPts val="0"/>
              </a:spcAft>
              <a:buSzPts val="3400"/>
              <a:buFont typeface="Helvetica Neue"/>
              <a:buNone/>
            </a:pPr>
            <a:r>
              <a:rPr lang="en-US" sz="3400"/>
              <a:t>VERBAL STATEMENT</a:t>
            </a:r>
            <a:endParaRPr/>
          </a:p>
          <a:p>
            <a:pPr indent="-308608" lvl="0" marL="308608" rtl="0" algn="l">
              <a:lnSpc>
                <a:spcPct val="100000"/>
              </a:lnSpc>
              <a:spcBef>
                <a:spcPts val="600"/>
              </a:spcBef>
              <a:spcAft>
                <a:spcPts val="0"/>
              </a:spcAft>
              <a:buSzPts val="3400"/>
              <a:buFont typeface="Helvetica Neue"/>
              <a:buNone/>
            </a:pPr>
            <a:r>
              <a:rPr lang="en-US" sz="3400"/>
              <a:t>	“one inch to sixteen miles”</a:t>
            </a:r>
            <a:endParaRPr/>
          </a:p>
          <a:p>
            <a:pPr indent="-308608" lvl="0" marL="308608" rtl="0" algn="l">
              <a:lnSpc>
                <a:spcPct val="100000"/>
              </a:lnSpc>
              <a:spcBef>
                <a:spcPts val="2800"/>
              </a:spcBef>
              <a:spcAft>
                <a:spcPts val="0"/>
              </a:spcAft>
              <a:buSzPts val="3400"/>
              <a:buFont typeface="Helvetica Neue"/>
              <a:buNone/>
            </a:pPr>
            <a:r>
              <a:t/>
            </a:r>
            <a:endParaRPr sz="3400"/>
          </a:p>
          <a:p>
            <a:pPr indent="-308608" lvl="0" marL="308608" rtl="0" algn="l">
              <a:lnSpc>
                <a:spcPct val="100000"/>
              </a:lnSpc>
              <a:spcBef>
                <a:spcPts val="600"/>
              </a:spcBef>
              <a:spcAft>
                <a:spcPts val="0"/>
              </a:spcAft>
              <a:buSzPts val="3400"/>
              <a:buFont typeface="Helvetica Neue"/>
              <a:buNone/>
            </a:pPr>
            <a:r>
              <a:rPr lang="en-US" sz="3400"/>
              <a:t>GRAPHIC BAR</a:t>
            </a:r>
            <a:endParaRPr/>
          </a:p>
        </p:txBody>
      </p:sp>
      <p:pic>
        <p:nvPicPr>
          <p:cNvPr descr="C:\RIT\Dissertation\presentations\CRC_Press_Book\chapters\chapter_2\C2_Figures\Figure_2_1_scale_bars.png" id="121" name="Google Shape;121;p7"/>
          <p:cNvPicPr preferRelativeResize="0"/>
          <p:nvPr/>
        </p:nvPicPr>
        <p:blipFill rotWithShape="1">
          <a:blip r:embed="rId3">
            <a:alphaModFix/>
          </a:blip>
          <a:srcRect b="0" l="0" r="0" t="0"/>
          <a:stretch/>
        </p:blipFill>
        <p:spPr>
          <a:xfrm>
            <a:off x="7266174" y="3278937"/>
            <a:ext cx="5635415" cy="5012269"/>
          </a:xfrm>
          <a:prstGeom prst="rect">
            <a:avLst/>
          </a:prstGeom>
          <a:noFill/>
          <a:ln>
            <a:noFill/>
          </a:ln>
        </p:spPr>
      </p:pic>
      <p:sp>
        <p:nvSpPr>
          <p:cNvPr id="122" name="Google Shape;122;p7"/>
          <p:cNvSpPr txBox="1"/>
          <p:nvPr/>
        </p:nvSpPr>
        <p:spPr>
          <a:xfrm>
            <a:off x="7720310" y="8303322"/>
            <a:ext cx="4727143" cy="33700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8"/>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rtl="0" algn="ctr">
              <a:lnSpc>
                <a:spcPct val="100000"/>
              </a:lnSpc>
              <a:spcBef>
                <a:spcPts val="0"/>
              </a:spcBef>
              <a:spcAft>
                <a:spcPts val="0"/>
              </a:spcAft>
              <a:buClr>
                <a:srgbClr val="FFFFFF"/>
              </a:buClr>
              <a:buSzPts val="6400"/>
              <a:buFont typeface="Helvetica Neue"/>
              <a:buNone/>
            </a:pPr>
            <a:r>
              <a:rPr b="1" lang="en-US" sz="6400">
                <a:latin typeface="Helvetica Neue"/>
                <a:ea typeface="Helvetica Neue"/>
                <a:cs typeface="Helvetica Neue"/>
                <a:sym typeface="Helvetica Neue"/>
              </a:rPr>
              <a:t>Large &amp; Small Scale</a:t>
            </a:r>
            <a:endParaRPr/>
          </a:p>
        </p:txBody>
      </p:sp>
      <p:sp>
        <p:nvSpPr>
          <p:cNvPr id="128" name="Google Shape;128;p8"/>
          <p:cNvSpPr txBox="1"/>
          <p:nvPr>
            <p:ph idx="1" type="body"/>
          </p:nvPr>
        </p:nvSpPr>
        <p:spPr>
          <a:xfrm>
            <a:off x="762000" y="2413000"/>
            <a:ext cx="11480800" cy="4800795"/>
          </a:xfrm>
          <a:prstGeom prst="rect">
            <a:avLst/>
          </a:prstGeom>
          <a:noFill/>
          <a:ln>
            <a:noFill/>
          </a:ln>
        </p:spPr>
        <p:txBody>
          <a:bodyPr anchorCtr="0" anchor="ctr" bIns="50800" lIns="50800" spcFirstLastPara="1" rIns="50800" wrap="square" tIns="50800">
            <a:normAutofit/>
          </a:bodyPr>
          <a:lstStyle/>
          <a:p>
            <a:pPr indent="-332613" lvl="0" marL="332613" rtl="0" algn="l">
              <a:lnSpc>
                <a:spcPct val="100000"/>
              </a:lnSpc>
              <a:spcBef>
                <a:spcPts val="0"/>
              </a:spcBef>
              <a:spcAft>
                <a:spcPts val="0"/>
              </a:spcAft>
              <a:buClr>
                <a:srgbClr val="EBEBEB"/>
              </a:buClr>
              <a:buSzPts val="4800"/>
              <a:buFont typeface="Helvetica Neue"/>
              <a:buNone/>
            </a:pPr>
            <a:r>
              <a:rPr lang="en-US" sz="4800"/>
              <a:t>Small scale = 1:30,000,000</a:t>
            </a:r>
            <a:endParaRPr/>
          </a:p>
          <a:p>
            <a:pPr indent="-332613" lvl="0" marL="332613" rtl="0" algn="l">
              <a:lnSpc>
                <a:spcPct val="100000"/>
              </a:lnSpc>
              <a:spcBef>
                <a:spcPts val="800"/>
              </a:spcBef>
              <a:spcAft>
                <a:spcPts val="0"/>
              </a:spcAft>
              <a:buClr>
                <a:srgbClr val="EBEBEB"/>
              </a:buClr>
              <a:buSzPts val="4800"/>
              <a:buFont typeface="Helvetica Neue"/>
              <a:buNone/>
            </a:pPr>
            <a:r>
              <a:rPr lang="en-US" sz="4800"/>
              <a:t>	example – world map on 8.5 X 11 page</a:t>
            </a:r>
            <a:endParaRPr/>
          </a:p>
          <a:p>
            <a:pPr indent="-332613" lvl="0" marL="332613" rtl="0" algn="l">
              <a:lnSpc>
                <a:spcPct val="100000"/>
              </a:lnSpc>
              <a:spcBef>
                <a:spcPts val="4000"/>
              </a:spcBef>
              <a:spcAft>
                <a:spcPts val="0"/>
              </a:spcAft>
              <a:buClr>
                <a:srgbClr val="EBEBEB"/>
              </a:buClr>
              <a:buSzPts val="4800"/>
              <a:buFont typeface="Helvetica Neue"/>
              <a:buNone/>
            </a:pPr>
            <a:r>
              <a:t/>
            </a:r>
            <a:endParaRPr sz="4800"/>
          </a:p>
          <a:p>
            <a:pPr indent="-332613" lvl="0" marL="332613" rtl="0" algn="l">
              <a:lnSpc>
                <a:spcPct val="100000"/>
              </a:lnSpc>
              <a:spcBef>
                <a:spcPts val="800"/>
              </a:spcBef>
              <a:spcAft>
                <a:spcPts val="0"/>
              </a:spcAft>
              <a:buClr>
                <a:srgbClr val="EBEBEB"/>
              </a:buClr>
              <a:buSzPts val="4800"/>
              <a:buFont typeface="Helvetica Neue"/>
              <a:buNone/>
            </a:pPr>
            <a:r>
              <a:rPr lang="en-US" sz="4800"/>
              <a:t>Large scale = 1:24,000 (or larger)</a:t>
            </a:r>
            <a:endParaRPr/>
          </a:p>
          <a:p>
            <a:pPr indent="-332613" lvl="0" marL="332613" rtl="0" algn="l">
              <a:lnSpc>
                <a:spcPct val="100000"/>
              </a:lnSpc>
              <a:spcBef>
                <a:spcPts val="800"/>
              </a:spcBef>
              <a:spcAft>
                <a:spcPts val="0"/>
              </a:spcAft>
              <a:buClr>
                <a:srgbClr val="EBEBEB"/>
              </a:buClr>
              <a:buSzPts val="4800"/>
              <a:buFont typeface="Helvetica Neue"/>
              <a:buNone/>
            </a:pPr>
            <a:r>
              <a:rPr lang="en-US" sz="4800"/>
              <a:t>	USGS Topographical Map Series</a:t>
            </a:r>
            <a:endParaRPr/>
          </a:p>
        </p:txBody>
      </p:sp>
      <p:grpSp>
        <p:nvGrpSpPr>
          <p:cNvPr id="129" name="Google Shape;129;p8"/>
          <p:cNvGrpSpPr/>
          <p:nvPr/>
        </p:nvGrpSpPr>
        <p:grpSpPr>
          <a:xfrm>
            <a:off x="1923625" y="7328745"/>
            <a:ext cx="8209284" cy="1393053"/>
            <a:chOff x="0" y="0"/>
            <a:chExt cx="8209282" cy="1393052"/>
          </a:xfrm>
        </p:grpSpPr>
        <p:pic>
          <p:nvPicPr>
            <p:cNvPr descr="T3_scale_map" id="130" name="Google Shape;130;p8"/>
            <p:cNvPicPr preferRelativeResize="0"/>
            <p:nvPr/>
          </p:nvPicPr>
          <p:blipFill rotWithShape="1">
            <a:blip r:embed="rId3">
              <a:alphaModFix/>
            </a:blip>
            <a:srcRect b="0" l="0" r="0" t="0"/>
            <a:stretch/>
          </p:blipFill>
          <p:spPr>
            <a:xfrm>
              <a:off x="0" y="0"/>
              <a:ext cx="2321640" cy="1393052"/>
            </a:xfrm>
            <a:prstGeom prst="rect">
              <a:avLst/>
            </a:prstGeom>
            <a:noFill/>
            <a:ln>
              <a:noFill/>
            </a:ln>
          </p:spPr>
        </p:pic>
        <p:sp>
          <p:nvSpPr>
            <p:cNvPr id="131" name="Google Shape;131;p8"/>
            <p:cNvSpPr/>
            <p:nvPr/>
          </p:nvSpPr>
          <p:spPr>
            <a:xfrm>
              <a:off x="2359377" y="736036"/>
              <a:ext cx="5849905" cy="1"/>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3400"/>
                <a:buFont typeface="Helvetica Neue"/>
                <a:buNone/>
              </a:pPr>
              <a:r>
                <a:rPr b="0" i="0" lang="en-US" sz="3400" u="none" cap="none" strike="noStrike">
                  <a:solidFill>
                    <a:srgbClr val="EBEBEB"/>
                  </a:solidFill>
                  <a:latin typeface="Helvetica Neue"/>
                  <a:ea typeface="Helvetica Neue"/>
                  <a:cs typeface="Helvetica Neue"/>
                  <a:sym typeface="Helvetica Neue"/>
                </a:rPr>
                <a:t>Use the value of Sm to determine small v. large scale</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9"/>
          <p:cNvSpPr txBox="1"/>
          <p:nvPr>
            <p:ph type="title"/>
          </p:nvPr>
        </p:nvSpPr>
        <p:spPr>
          <a:xfrm>
            <a:off x="762000" y="241300"/>
            <a:ext cx="11480800" cy="2146300"/>
          </a:xfrm>
          <a:prstGeom prst="rect">
            <a:avLst/>
          </a:prstGeom>
          <a:noFill/>
          <a:ln>
            <a:noFill/>
          </a:ln>
        </p:spPr>
        <p:txBody>
          <a:bodyPr anchorCtr="0" anchor="ctr" bIns="50800" lIns="50800" spcFirstLastPara="1" rIns="50800" wrap="square" tIns="50800">
            <a:normAutofit/>
          </a:bodyPr>
          <a:lstStyle/>
          <a:p>
            <a:pPr indent="0" lvl="0" marL="0" marR="0" rtl="0" algn="ctr">
              <a:lnSpc>
                <a:spcPct val="100000"/>
              </a:lnSpc>
              <a:spcBef>
                <a:spcPts val="0"/>
              </a:spcBef>
              <a:spcAft>
                <a:spcPts val="0"/>
              </a:spcAft>
              <a:buClr>
                <a:srgbClr val="FFFFFF"/>
              </a:buClr>
              <a:buSzPts val="5600"/>
              <a:buFont typeface="Helvetica Neue"/>
              <a:buNone/>
            </a:pPr>
            <a:r>
              <a:rPr lang="en-US" sz="5600"/>
              <a:t>LARGE OR SMALL SCALE?</a:t>
            </a:r>
            <a:endParaRPr/>
          </a:p>
        </p:txBody>
      </p:sp>
      <p:pic>
        <p:nvPicPr>
          <p:cNvPr descr="C:\RIT\Dissertation\presentations\CRC_Press_Book\chapters\chapter_2\C2_Figures\Figure_2_22_thematic_map_example_choropleth.png" id="137" name="Google Shape;137;p9"/>
          <p:cNvPicPr preferRelativeResize="0"/>
          <p:nvPr/>
        </p:nvPicPr>
        <p:blipFill rotWithShape="1">
          <a:blip r:embed="rId3">
            <a:alphaModFix/>
          </a:blip>
          <a:srcRect b="22322" l="2400" r="4404" t="18484"/>
          <a:stretch/>
        </p:blipFill>
        <p:spPr>
          <a:xfrm>
            <a:off x="-2" y="1869438"/>
            <a:ext cx="13007947" cy="6384999"/>
          </a:xfrm>
          <a:prstGeom prst="rect">
            <a:avLst/>
          </a:prstGeom>
          <a:noFill/>
          <a:ln>
            <a:noFill/>
          </a:ln>
        </p:spPr>
      </p:pic>
      <p:sp>
        <p:nvSpPr>
          <p:cNvPr id="138" name="Google Shape;138;p9"/>
          <p:cNvSpPr txBox="1"/>
          <p:nvPr/>
        </p:nvSpPr>
        <p:spPr>
          <a:xfrm>
            <a:off x="7720310" y="7598896"/>
            <a:ext cx="4727143" cy="337009"/>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EBEBEB"/>
              </a:buClr>
              <a:buSzPts val="1600"/>
              <a:buFont typeface="Helvetica Neue"/>
              <a:buNone/>
            </a:pPr>
            <a:r>
              <a:rPr b="0" i="0" lang="en-US" sz="1600" u="none" cap="none" strike="noStrike">
                <a:solidFill>
                  <a:srgbClr val="EBEBEB"/>
                </a:solidFill>
                <a:latin typeface="Helvetica Neue"/>
                <a:ea typeface="Helvetica Neue"/>
                <a:cs typeface="Helvetica Neue"/>
                <a:sym typeface="Helvetica Neue"/>
              </a:rPr>
              <a:t>© 2013 Brian Tomaszewski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radient">
  <a:themeElements>
    <a:clrScheme name="Gradient">
      <a:dk1>
        <a:srgbClr val="FFFFFF"/>
      </a:dk1>
      <a:lt1>
        <a:srgbClr val="FF0000"/>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A7A7A7"/>
      </a:dk2>
      <a:lt2>
        <a:srgbClr val="535353"/>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